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60" r:id="rId3"/>
    <p:sldId id="261" r:id="rId4"/>
    <p:sldId id="262" r:id="rId5"/>
    <p:sldId id="263" r:id="rId6"/>
    <p:sldId id="257" r:id="rId7"/>
    <p:sldId id="258" r:id="rId8"/>
    <p:sldId id="259" r:id="rId9"/>
    <p:sldId id="264" r:id="rId10"/>
    <p:sldId id="266" r:id="rId11"/>
    <p:sldId id="267" r:id="rId12"/>
    <p:sldId id="268" r:id="rId13"/>
    <p:sldId id="270" r:id="rId14"/>
    <p:sldId id="271" r:id="rId15"/>
    <p:sldId id="272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27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5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tiff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45F244-0851-464D-B4ED-E5FB2D992DE1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AE26FB-A133-534E-9E8C-8DD8789E5E3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6568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C9150-FEBA-264A-BD97-4214A3E21CF0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66E4D-6A6B-B54B-BA27-7EB6FB6B97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8524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C9150-FEBA-264A-BD97-4214A3E21CF0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66E4D-6A6B-B54B-BA27-7EB6FB6B97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4887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C9150-FEBA-264A-BD97-4214A3E21CF0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66E4D-6A6B-B54B-BA27-7EB6FB6B97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19076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C9150-FEBA-264A-BD97-4214A3E21CF0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66E4D-6A6B-B54B-BA27-7EB6FB6B97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12152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C9150-FEBA-264A-BD97-4214A3E21CF0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66E4D-6A6B-B54B-BA27-7EB6FB6B97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9575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C9150-FEBA-264A-BD97-4214A3E21CF0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66E4D-6A6B-B54B-BA27-7EB6FB6B97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92920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C9150-FEBA-264A-BD97-4214A3E21CF0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66E4D-6A6B-B54B-BA27-7EB6FB6B97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45112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C9150-FEBA-264A-BD97-4214A3E21CF0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66E4D-6A6B-B54B-BA27-7EB6FB6B97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678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C9150-FEBA-264A-BD97-4214A3E21CF0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66E4D-6A6B-B54B-BA27-7EB6FB6B97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0442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C9150-FEBA-264A-BD97-4214A3E21CF0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66E4D-6A6B-B54B-BA27-7EB6FB6B97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6756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C9150-FEBA-264A-BD97-4214A3E21CF0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66E4D-6A6B-B54B-BA27-7EB6FB6B97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8511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C9150-FEBA-264A-BD97-4214A3E21CF0}" type="datetimeFigureOut">
              <a:rPr kumimoji="1" lang="zh-CN" altLang="en-US" smtClean="0"/>
              <a:t>2019/5/15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66E4D-6A6B-B54B-BA27-7EB6FB6B97C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7899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设计模式研讨（二）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zh-CN" altLang="en-US" sz="2800" dirty="0" smtClean="0"/>
              <a:t>观察者模式（</a:t>
            </a:r>
            <a:r>
              <a:rPr kumimoji="1" lang="en-US" altLang="zh-CN" sz="2800" dirty="0" smtClean="0"/>
              <a:t>Observer</a:t>
            </a:r>
            <a:r>
              <a:rPr kumimoji="1" lang="zh-CN" altLang="en-US" sz="2800" dirty="0" smtClean="0"/>
              <a:t> </a:t>
            </a:r>
            <a:r>
              <a:rPr kumimoji="1" lang="en-US" altLang="zh-CN" sz="2800" dirty="0" smtClean="0"/>
              <a:t>Pattern</a:t>
            </a:r>
            <a:r>
              <a:rPr kumimoji="1" lang="zh-CN" altLang="en-US" sz="2800" dirty="0" smtClean="0"/>
              <a:t>）</a:t>
            </a:r>
            <a:endParaRPr kumimoji="1" lang="zh-CN" altLang="en-US" sz="28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 smtClean="0"/>
              <a:t>曾梦露</a:t>
            </a:r>
            <a:endParaRPr kumimoji="1" lang="en-US" altLang="zh-CN" dirty="0" smtClean="0"/>
          </a:p>
          <a:p>
            <a:r>
              <a:rPr kumimoji="1" lang="en-US" altLang="zh-CN" smtClean="0"/>
              <a:t>2019.5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23398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利用观察者模式</a:t>
            </a:r>
            <a:endParaRPr kumimoji="1"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6141843" y="1255987"/>
            <a:ext cx="896173" cy="584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气象站</a:t>
            </a:r>
            <a:endParaRPr kumimoji="1"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075040" y="2260183"/>
            <a:ext cx="1044218" cy="584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/>
              <a:t>WeatherData</a:t>
            </a:r>
            <a:endParaRPr kumimoji="1"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4801460" y="4523900"/>
            <a:ext cx="1265376" cy="584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当前天气</a:t>
            </a:r>
            <a:r>
              <a:rPr kumimoji="1" lang="zh-CN" altLang="en-US" smtClean="0"/>
              <a:t>布告板</a:t>
            </a:r>
            <a:endParaRPr kumimoji="1"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2950483" y="4523900"/>
            <a:ext cx="1360259" cy="584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气象统计布告板</a:t>
            </a:r>
            <a:endParaRPr kumimoji="1"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6557554" y="4528051"/>
            <a:ext cx="1201781" cy="584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气象预报布告板</a:t>
            </a:r>
            <a:endParaRPr kumimoji="1"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8009709" y="4523900"/>
            <a:ext cx="1201781" cy="584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第三方布告板</a:t>
            </a:r>
            <a:endParaRPr kumimoji="1" lang="zh-CN" altLang="en-US" dirty="0"/>
          </a:p>
        </p:txBody>
      </p:sp>
      <p:cxnSp>
        <p:nvCxnSpPr>
          <p:cNvPr id="14" name="直线连接符 13"/>
          <p:cNvCxnSpPr>
            <a:stCxn id="7" idx="2"/>
            <a:endCxn id="8" idx="0"/>
          </p:cNvCxnSpPr>
          <p:nvPr/>
        </p:nvCxnSpPr>
        <p:spPr>
          <a:xfrm>
            <a:off x="6589930" y="1840778"/>
            <a:ext cx="7219" cy="4194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2390501" y="4036423"/>
            <a:ext cx="8360229" cy="1580606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2390502" y="531720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观察者列表</a:t>
            </a:r>
            <a:endParaRPr kumimoji="1"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5878284" y="2056236"/>
            <a:ext cx="1384665" cy="118882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5943599" y="295270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主题</a:t>
            </a:r>
            <a:endParaRPr kumimoji="1" lang="zh-CN" altLang="en-US" dirty="0"/>
          </a:p>
        </p:txBody>
      </p:sp>
      <p:sp>
        <p:nvSpPr>
          <p:cNvPr id="24" name="矩形 23"/>
          <p:cNvSpPr/>
          <p:nvPr/>
        </p:nvSpPr>
        <p:spPr>
          <a:xfrm>
            <a:off x="9658036" y="4523899"/>
            <a:ext cx="575853" cy="5847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mr-IN" altLang="zh-CN" smtClean="0"/>
              <a:t>…</a:t>
            </a:r>
            <a:endParaRPr kumimoji="1" lang="zh-CN" altLang="en-US" dirty="0"/>
          </a:p>
        </p:txBody>
      </p:sp>
      <p:sp>
        <p:nvSpPr>
          <p:cNvPr id="25" name="云形标注 24"/>
          <p:cNvSpPr/>
          <p:nvPr/>
        </p:nvSpPr>
        <p:spPr>
          <a:xfrm>
            <a:off x="9658036" y="464878"/>
            <a:ext cx="1407838" cy="995256"/>
          </a:xfrm>
          <a:prstGeom prst="cloudCallout">
            <a:avLst>
              <a:gd name="adj1" fmla="val -60732"/>
              <a:gd name="adj2" fmla="val 538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一对多依赖</a:t>
            </a:r>
            <a:endParaRPr kumimoji="1" lang="zh-CN" altLang="en-US" dirty="0"/>
          </a:p>
        </p:txBody>
      </p:sp>
      <p:cxnSp>
        <p:nvCxnSpPr>
          <p:cNvPr id="27" name="肘形连接符 26"/>
          <p:cNvCxnSpPr>
            <a:stCxn id="15" idx="1"/>
            <a:endCxn id="18" idx="1"/>
          </p:cNvCxnSpPr>
          <p:nvPr/>
        </p:nvCxnSpPr>
        <p:spPr>
          <a:xfrm rot="10800000" flipH="1">
            <a:off x="2390500" y="2650650"/>
            <a:ext cx="3487783" cy="2176077"/>
          </a:xfrm>
          <a:prstGeom prst="bentConnector3">
            <a:avLst>
              <a:gd name="adj1" fmla="val -655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2743163" y="2309557"/>
            <a:ext cx="2024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/>
              <a:t>RegisterObserver</a:t>
            </a:r>
            <a:r>
              <a:rPr kumimoji="1" lang="en-US" altLang="zh-CN" dirty="0" smtClean="0"/>
              <a:t>()</a:t>
            </a:r>
            <a:endParaRPr kumimoji="1" lang="zh-CN" altLang="en-US" dirty="0"/>
          </a:p>
        </p:txBody>
      </p:sp>
      <p:sp>
        <p:nvSpPr>
          <p:cNvPr id="31" name="文本框 30"/>
          <p:cNvSpPr txBox="1"/>
          <p:nvPr/>
        </p:nvSpPr>
        <p:spPr>
          <a:xfrm>
            <a:off x="7991786" y="2281317"/>
            <a:ext cx="2028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/>
              <a:t>RemoveObserver</a:t>
            </a:r>
            <a:r>
              <a:rPr kumimoji="1" lang="en-US" altLang="zh-CN" dirty="0" smtClean="0"/>
              <a:t>()</a:t>
            </a:r>
            <a:endParaRPr kumimoji="1" lang="zh-CN" altLang="en-US" dirty="0"/>
          </a:p>
        </p:txBody>
      </p:sp>
      <p:cxnSp>
        <p:nvCxnSpPr>
          <p:cNvPr id="33" name="直线箭头连接符 32"/>
          <p:cNvCxnSpPr>
            <a:stCxn id="18" idx="2"/>
            <a:endCxn id="15" idx="0"/>
          </p:cNvCxnSpPr>
          <p:nvPr/>
        </p:nvCxnSpPr>
        <p:spPr>
          <a:xfrm flipH="1">
            <a:off x="6570616" y="3245062"/>
            <a:ext cx="1" cy="791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肘形连接符 34"/>
          <p:cNvCxnSpPr>
            <a:stCxn id="15" idx="3"/>
            <a:endCxn id="18" idx="3"/>
          </p:cNvCxnSpPr>
          <p:nvPr/>
        </p:nvCxnSpPr>
        <p:spPr>
          <a:xfrm flipH="1" flipV="1">
            <a:off x="7262949" y="2650649"/>
            <a:ext cx="3487781" cy="2176077"/>
          </a:xfrm>
          <a:prstGeom prst="bentConnector3">
            <a:avLst>
              <a:gd name="adj1" fmla="val -655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>
            <a:off x="6603272" y="3494563"/>
            <a:ext cx="2956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/>
              <a:t>NotifyObserver</a:t>
            </a:r>
            <a:r>
              <a:rPr kumimoji="1" lang="en-US" altLang="zh-CN" dirty="0" smtClean="0"/>
              <a:t>()-&gt;Update()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73351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类图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587829" y="3175879"/>
            <a:ext cx="5249445" cy="351505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solidFill>
                  <a:srgbClr val="000080"/>
                </a:solidFill>
              </a:rPr>
              <a:t>type </a:t>
            </a:r>
            <a:r>
              <a:rPr lang="en-US" altLang="zh-CN" dirty="0" err="1" smtClean="0">
                <a:solidFill>
                  <a:schemeClr val="tx1"/>
                </a:solidFill>
              </a:rPr>
              <a:t>WeatherData</a:t>
            </a:r>
            <a:r>
              <a:rPr lang="en-US" altLang="zh-CN" dirty="0" smtClean="0">
                <a:solidFill>
                  <a:schemeClr val="tx1"/>
                </a:solidFill>
              </a:rPr>
              <a:t> </a:t>
            </a:r>
            <a:r>
              <a:rPr lang="en-US" altLang="zh-CN" b="1" dirty="0" err="1">
                <a:solidFill>
                  <a:srgbClr val="000080"/>
                </a:solidFill>
              </a:rPr>
              <a:t>struct</a:t>
            </a:r>
            <a:r>
              <a:rPr lang="en-US" altLang="zh-CN" b="1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{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   temp     float64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   humidity float64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   pressure float64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 smtClean="0">
                <a:solidFill>
                  <a:schemeClr val="tx1"/>
                </a:solidFill>
              </a:rPr>
              <a:t>}</a:t>
            </a:r>
            <a:endParaRPr lang="en-US" altLang="zh-CN" b="1" dirty="0" smtClean="0">
              <a:solidFill>
                <a:schemeClr val="tx1"/>
              </a:solidFill>
            </a:endParaRPr>
          </a:p>
          <a:p>
            <a:r>
              <a:rPr lang="en-US" altLang="zh-CN" b="1" dirty="0" smtClean="0">
                <a:solidFill>
                  <a:srgbClr val="000080"/>
                </a:solidFill>
              </a:rPr>
              <a:t> </a:t>
            </a:r>
            <a:r>
              <a:rPr lang="en-US" altLang="zh-CN" b="1" dirty="0" err="1" smtClean="0">
                <a:solidFill>
                  <a:srgbClr val="000080"/>
                </a:solidFill>
              </a:rPr>
              <a:t>func</a:t>
            </a:r>
            <a:r>
              <a:rPr lang="en-US" altLang="zh-CN" b="1" dirty="0" smtClean="0">
                <a:solidFill>
                  <a:srgbClr val="000080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(w *</a:t>
            </a:r>
            <a:r>
              <a:rPr lang="en-US" altLang="zh-CN" dirty="0" err="1">
                <a:solidFill>
                  <a:schemeClr val="tx1"/>
                </a:solidFill>
              </a:rPr>
              <a:t>WeatherData</a:t>
            </a:r>
            <a:r>
              <a:rPr lang="en-US" altLang="zh-CN" dirty="0">
                <a:solidFill>
                  <a:schemeClr val="tx1"/>
                </a:solidFill>
              </a:rPr>
              <a:t>) </a:t>
            </a:r>
            <a:r>
              <a:rPr lang="en-US" altLang="zh-CN" dirty="0" err="1" smtClean="0">
                <a:solidFill>
                  <a:schemeClr val="tx1"/>
                </a:solidFill>
              </a:rPr>
              <a:t>RegisterObserver</a:t>
            </a:r>
            <a:r>
              <a:rPr lang="en-US" altLang="zh-CN" dirty="0" smtClean="0">
                <a:solidFill>
                  <a:schemeClr val="tx1"/>
                </a:solidFill>
              </a:rPr>
              <a:t>() {}</a:t>
            </a:r>
            <a:r>
              <a:rPr lang="en-US" altLang="zh-CN" dirty="0">
                <a:solidFill>
                  <a:schemeClr val="tx1"/>
                </a:solidFill>
              </a:rPr>
              <a:t/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b="1" dirty="0">
                <a:solidFill>
                  <a:srgbClr val="000080"/>
                </a:solidFill>
              </a:rPr>
              <a:t> </a:t>
            </a:r>
            <a:r>
              <a:rPr lang="en-US" altLang="zh-CN" b="1" dirty="0" err="1">
                <a:solidFill>
                  <a:srgbClr val="000080"/>
                </a:solidFill>
              </a:rPr>
              <a:t>func</a:t>
            </a:r>
            <a:r>
              <a:rPr lang="en-US" altLang="zh-CN" b="1" dirty="0">
                <a:solidFill>
                  <a:srgbClr val="000080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(w *</a:t>
            </a:r>
            <a:r>
              <a:rPr lang="en-US" altLang="zh-CN" dirty="0" err="1">
                <a:solidFill>
                  <a:schemeClr val="tx1"/>
                </a:solidFill>
              </a:rPr>
              <a:t>WeatherData</a:t>
            </a:r>
            <a:r>
              <a:rPr lang="en-US" altLang="zh-CN" dirty="0">
                <a:solidFill>
                  <a:schemeClr val="tx1"/>
                </a:solidFill>
              </a:rPr>
              <a:t>) </a:t>
            </a:r>
            <a:r>
              <a:rPr lang="en-US" altLang="zh-CN" dirty="0" err="1" smtClean="0">
                <a:solidFill>
                  <a:schemeClr val="tx1"/>
                </a:solidFill>
              </a:rPr>
              <a:t>RemoveObserver</a:t>
            </a:r>
            <a:r>
              <a:rPr lang="en-US" altLang="zh-CN" dirty="0" smtClean="0">
                <a:solidFill>
                  <a:schemeClr val="tx1"/>
                </a:solidFill>
              </a:rPr>
              <a:t>() {}</a:t>
            </a:r>
            <a:r>
              <a:rPr lang="en-US" altLang="zh-CN" dirty="0">
                <a:solidFill>
                  <a:schemeClr val="tx1"/>
                </a:solidFill>
              </a:rPr>
              <a:t/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b="1" dirty="0" err="1">
                <a:solidFill>
                  <a:srgbClr val="000080"/>
                </a:solidFill>
              </a:rPr>
              <a:t>func</a:t>
            </a:r>
            <a:r>
              <a:rPr lang="en-US" altLang="zh-CN" b="1" dirty="0">
                <a:solidFill>
                  <a:srgbClr val="000080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(w *</a:t>
            </a:r>
            <a:r>
              <a:rPr lang="en-US" altLang="zh-CN" dirty="0" err="1">
                <a:solidFill>
                  <a:schemeClr val="tx1"/>
                </a:solidFill>
              </a:rPr>
              <a:t>WeatherData</a:t>
            </a:r>
            <a:r>
              <a:rPr lang="en-US" altLang="zh-CN" dirty="0">
                <a:solidFill>
                  <a:schemeClr val="tx1"/>
                </a:solidFill>
              </a:rPr>
              <a:t>) </a:t>
            </a:r>
            <a:r>
              <a:rPr lang="en-US" altLang="zh-CN" dirty="0" err="1" smtClean="0">
                <a:solidFill>
                  <a:schemeClr val="tx1"/>
                </a:solidFill>
              </a:rPr>
              <a:t>NotifyObserver</a:t>
            </a:r>
            <a:r>
              <a:rPr lang="en-US" altLang="zh-CN" dirty="0" smtClean="0">
                <a:solidFill>
                  <a:schemeClr val="tx1"/>
                </a:solidFill>
              </a:rPr>
              <a:t>()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{}</a:t>
            </a:r>
            <a:endParaRPr lang="en-US" altLang="zh-CN" dirty="0">
              <a:solidFill>
                <a:schemeClr val="tx1"/>
              </a:solidFill>
            </a:endParaRPr>
          </a:p>
          <a:p>
            <a:r>
              <a:rPr lang="en-US" altLang="zh-CN" dirty="0">
                <a:solidFill>
                  <a:schemeClr val="tx1"/>
                </a:solidFill>
              </a:rPr>
              <a:t/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b="1" dirty="0" err="1">
                <a:solidFill>
                  <a:srgbClr val="000080"/>
                </a:solidFill>
              </a:rPr>
              <a:t>func</a:t>
            </a:r>
            <a:r>
              <a:rPr lang="en-US" altLang="zh-CN" b="1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(w *</a:t>
            </a:r>
            <a:r>
              <a:rPr lang="en-US" altLang="zh-CN" dirty="0" err="1">
                <a:solidFill>
                  <a:schemeClr val="tx1"/>
                </a:solidFill>
              </a:rPr>
              <a:t>WeatherData</a:t>
            </a:r>
            <a:r>
              <a:rPr lang="en-US" altLang="zh-CN" dirty="0">
                <a:solidFill>
                  <a:schemeClr val="tx1"/>
                </a:solidFill>
              </a:rPr>
              <a:t>) </a:t>
            </a:r>
            <a:r>
              <a:rPr lang="en-US" altLang="zh-CN" dirty="0" err="1" smtClean="0">
                <a:solidFill>
                  <a:schemeClr val="tx1"/>
                </a:solidFill>
              </a:rPr>
              <a:t>GetTemperature</a:t>
            </a:r>
            <a:r>
              <a:rPr lang="en-US" altLang="zh-CN" dirty="0" smtClean="0">
                <a:solidFill>
                  <a:schemeClr val="tx1"/>
                </a:solidFill>
              </a:rPr>
              <a:t>()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{}</a:t>
            </a:r>
            <a:r>
              <a:rPr lang="en-US" altLang="zh-CN" dirty="0">
                <a:solidFill>
                  <a:schemeClr val="tx1"/>
                </a:solidFill>
              </a:rPr>
              <a:t/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b="1" dirty="0" err="1">
                <a:solidFill>
                  <a:srgbClr val="000080"/>
                </a:solidFill>
              </a:rPr>
              <a:t>func</a:t>
            </a:r>
            <a:r>
              <a:rPr lang="en-US" altLang="zh-CN" b="1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(w *</a:t>
            </a:r>
            <a:r>
              <a:rPr lang="en-US" altLang="zh-CN" dirty="0" err="1">
                <a:solidFill>
                  <a:schemeClr val="tx1"/>
                </a:solidFill>
              </a:rPr>
              <a:t>WeatherData</a:t>
            </a:r>
            <a:r>
              <a:rPr lang="en-US" altLang="zh-CN" dirty="0">
                <a:solidFill>
                  <a:schemeClr val="tx1"/>
                </a:solidFill>
              </a:rPr>
              <a:t>)</a:t>
            </a:r>
            <a:r>
              <a:rPr lang="en-US" altLang="zh-CN" dirty="0" smtClean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GetHumidity</a:t>
            </a:r>
            <a:r>
              <a:rPr lang="en-US" altLang="zh-CN" dirty="0" smtClean="0">
                <a:solidFill>
                  <a:schemeClr val="tx1"/>
                </a:solidFill>
              </a:rPr>
              <a:t>()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{}</a:t>
            </a:r>
            <a:r>
              <a:rPr lang="en-US" altLang="zh-CN" dirty="0">
                <a:solidFill>
                  <a:schemeClr val="tx1"/>
                </a:solidFill>
              </a:rPr>
              <a:t/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b="1" dirty="0" err="1">
                <a:solidFill>
                  <a:srgbClr val="000080"/>
                </a:solidFill>
              </a:rPr>
              <a:t>func</a:t>
            </a:r>
            <a:r>
              <a:rPr lang="en-US" altLang="zh-CN" b="1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(w *</a:t>
            </a:r>
            <a:r>
              <a:rPr lang="en-US" altLang="zh-CN" dirty="0" err="1">
                <a:solidFill>
                  <a:schemeClr val="tx1"/>
                </a:solidFill>
              </a:rPr>
              <a:t>WeatherData</a:t>
            </a:r>
            <a:r>
              <a:rPr lang="en-US" altLang="zh-CN" dirty="0">
                <a:solidFill>
                  <a:schemeClr val="tx1"/>
                </a:solidFill>
              </a:rPr>
              <a:t>)</a:t>
            </a:r>
            <a:r>
              <a:rPr lang="en-US" altLang="zh-CN" dirty="0" smtClean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GetPresure</a:t>
            </a:r>
            <a:r>
              <a:rPr lang="en-US" altLang="zh-CN" dirty="0" smtClean="0">
                <a:solidFill>
                  <a:schemeClr val="tx1"/>
                </a:solidFill>
              </a:rPr>
              <a:t>()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{}</a:t>
            </a:r>
            <a:r>
              <a:rPr lang="en-US" altLang="zh-CN" dirty="0">
                <a:solidFill>
                  <a:schemeClr val="tx1"/>
                </a:solidFill>
              </a:rPr>
              <a:t/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b="1" dirty="0" err="1">
                <a:solidFill>
                  <a:srgbClr val="000080"/>
                </a:solidFill>
              </a:rPr>
              <a:t>func</a:t>
            </a:r>
            <a:r>
              <a:rPr lang="en-US" altLang="zh-CN" b="1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(w *</a:t>
            </a:r>
            <a:r>
              <a:rPr lang="en-US" altLang="zh-CN" dirty="0" err="1">
                <a:solidFill>
                  <a:schemeClr val="tx1"/>
                </a:solidFill>
              </a:rPr>
              <a:t>WeatherData</a:t>
            </a:r>
            <a:r>
              <a:rPr lang="en-US" altLang="zh-CN" dirty="0">
                <a:solidFill>
                  <a:schemeClr val="tx1"/>
                </a:solidFill>
              </a:rPr>
              <a:t>)</a:t>
            </a:r>
            <a:r>
              <a:rPr lang="en-US" altLang="zh-CN" dirty="0" smtClean="0">
                <a:solidFill>
                  <a:schemeClr val="tx1"/>
                </a:solidFill>
              </a:rPr>
              <a:t>  </a:t>
            </a:r>
            <a:r>
              <a:rPr lang="en-US" altLang="zh-CN" dirty="0" err="1">
                <a:solidFill>
                  <a:schemeClr val="tx1"/>
                </a:solidFill>
              </a:rPr>
              <a:t>MeasurementsChanged</a:t>
            </a:r>
            <a:r>
              <a:rPr lang="en-US" altLang="zh-CN" dirty="0" smtClean="0">
                <a:solidFill>
                  <a:schemeClr val="tx1"/>
                </a:solidFill>
              </a:rPr>
              <a:t>()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{}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3881844" y="1448071"/>
            <a:ext cx="2667000" cy="147732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 smtClean="0">
                <a:solidFill>
                  <a:srgbClr val="000080"/>
                </a:solidFill>
                <a:effectLst/>
              </a:rPr>
              <a:t>type </a:t>
            </a:r>
            <a:r>
              <a:rPr lang="en-US" altLang="zh-CN" dirty="0" smtClean="0"/>
              <a:t>Subject </a:t>
            </a:r>
            <a:r>
              <a:rPr lang="en-US" altLang="zh-CN" b="1" dirty="0" smtClean="0">
                <a:solidFill>
                  <a:srgbClr val="000080"/>
                </a:solidFill>
                <a:effectLst/>
              </a:rPr>
              <a:t>interface</a:t>
            </a:r>
            <a:r>
              <a:rPr lang="en-US" altLang="zh-CN" dirty="0" smtClean="0"/>
              <a:t>{</a:t>
            </a:r>
            <a:br>
              <a:rPr lang="en-US" altLang="zh-CN" dirty="0" smtClean="0"/>
            </a:br>
            <a:r>
              <a:rPr lang="en-US" altLang="zh-CN" dirty="0" smtClean="0"/>
              <a:t>   </a:t>
            </a:r>
            <a:r>
              <a:rPr lang="en-US" altLang="zh-CN" dirty="0" err="1" smtClean="0"/>
              <a:t>RegisterObserver</a:t>
            </a:r>
            <a:r>
              <a:rPr lang="en-US" altLang="zh-CN" dirty="0" smtClean="0"/>
              <a:t>()</a:t>
            </a:r>
            <a:br>
              <a:rPr lang="en-US" altLang="zh-CN" dirty="0" smtClean="0"/>
            </a:br>
            <a:r>
              <a:rPr lang="en-US" altLang="zh-CN" dirty="0" smtClean="0"/>
              <a:t>   </a:t>
            </a:r>
            <a:r>
              <a:rPr lang="en-US" altLang="zh-CN" dirty="0" err="1" smtClean="0"/>
              <a:t>RemoveObserver</a:t>
            </a:r>
            <a:r>
              <a:rPr lang="en-US" altLang="zh-CN" dirty="0" smtClean="0"/>
              <a:t>()</a:t>
            </a:r>
            <a:br>
              <a:rPr lang="en-US" altLang="zh-CN" dirty="0" smtClean="0"/>
            </a:br>
            <a:r>
              <a:rPr lang="en-US" altLang="zh-CN" dirty="0" smtClean="0"/>
              <a:t>   </a:t>
            </a:r>
            <a:r>
              <a:rPr lang="en-US" altLang="zh-CN" dirty="0" err="1" smtClean="0"/>
              <a:t>NotifyObserver</a:t>
            </a:r>
            <a:r>
              <a:rPr lang="en-US" altLang="zh-CN" dirty="0" smtClean="0"/>
              <a:t>()</a:t>
            </a:r>
            <a:br>
              <a:rPr lang="en-US" altLang="zh-CN" dirty="0" smtClean="0"/>
            </a:br>
            <a:r>
              <a:rPr lang="en-US" altLang="zh-CN" dirty="0" smtClean="0"/>
              <a:t>}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7470419" y="1464747"/>
            <a:ext cx="2938463" cy="1476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 smtClean="0">
                <a:solidFill>
                  <a:srgbClr val="000080"/>
                </a:solidFill>
                <a:effectLst/>
              </a:rPr>
              <a:t>type </a:t>
            </a:r>
            <a:r>
              <a:rPr lang="en-US" altLang="zh-CN" dirty="0" err="1" smtClean="0"/>
              <a:t>Oberserver</a:t>
            </a:r>
            <a:r>
              <a:rPr lang="en-US" altLang="zh-CN" dirty="0" smtClean="0"/>
              <a:t> </a:t>
            </a:r>
            <a:r>
              <a:rPr lang="en-US" altLang="zh-CN" b="1" dirty="0" smtClean="0">
                <a:solidFill>
                  <a:srgbClr val="000080"/>
                </a:solidFill>
                <a:effectLst/>
              </a:rPr>
              <a:t>interface</a:t>
            </a:r>
            <a:r>
              <a:rPr lang="en-US" altLang="zh-CN" dirty="0" smtClean="0"/>
              <a:t>{</a:t>
            </a:r>
            <a:br>
              <a:rPr lang="en-US" altLang="zh-CN" dirty="0" smtClean="0"/>
            </a:br>
            <a:r>
              <a:rPr lang="en-US" altLang="zh-CN" dirty="0" smtClean="0"/>
              <a:t>   Update()</a:t>
            </a:r>
            <a:br>
              <a:rPr lang="en-US" altLang="zh-CN" dirty="0" smtClean="0"/>
            </a:br>
            <a:r>
              <a:rPr lang="en-US" altLang="zh-CN" dirty="0" smtClean="0"/>
              <a:t>}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423116" y="1435008"/>
            <a:ext cx="3304902" cy="159557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solidFill>
                  <a:srgbClr val="000080"/>
                </a:solidFill>
              </a:rPr>
              <a:t>type </a:t>
            </a:r>
            <a:r>
              <a:rPr lang="en-US" altLang="zh-CN" dirty="0" err="1" smtClean="0">
                <a:solidFill>
                  <a:schemeClr val="tx1"/>
                </a:solidFill>
              </a:rPr>
              <a:t>WeatherDataItf</a:t>
            </a:r>
            <a:r>
              <a:rPr lang="en-US" altLang="zh-CN" dirty="0" smtClean="0">
                <a:solidFill>
                  <a:schemeClr val="tx1"/>
                </a:solidFill>
              </a:rPr>
              <a:t> </a:t>
            </a:r>
            <a:r>
              <a:rPr lang="en-US" altLang="zh-CN" b="1" dirty="0">
                <a:solidFill>
                  <a:srgbClr val="000080"/>
                </a:solidFill>
              </a:rPr>
              <a:t>interface</a:t>
            </a:r>
            <a:r>
              <a:rPr lang="en-US" altLang="zh-CN" dirty="0">
                <a:solidFill>
                  <a:schemeClr val="tx1"/>
                </a:solidFill>
              </a:rPr>
              <a:t>{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</a:t>
            </a:r>
            <a:r>
              <a:rPr lang="en-US" altLang="zh-CN" dirty="0" err="1">
                <a:solidFill>
                  <a:schemeClr val="tx1"/>
                </a:solidFill>
              </a:rPr>
              <a:t>GetTemperature</a:t>
            </a:r>
            <a:r>
              <a:rPr lang="en-US" altLang="zh-CN" dirty="0">
                <a:solidFill>
                  <a:schemeClr val="tx1"/>
                </a:solidFill>
              </a:rPr>
              <a:t>()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</a:t>
            </a:r>
            <a:r>
              <a:rPr lang="en-US" altLang="zh-CN" dirty="0" err="1">
                <a:solidFill>
                  <a:schemeClr val="tx1"/>
                </a:solidFill>
              </a:rPr>
              <a:t>GetHumidity</a:t>
            </a:r>
            <a:r>
              <a:rPr lang="en-US" altLang="zh-CN" dirty="0">
                <a:solidFill>
                  <a:schemeClr val="tx1"/>
                </a:solidFill>
              </a:rPr>
              <a:t>()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</a:t>
            </a:r>
            <a:r>
              <a:rPr lang="en-US" altLang="zh-CN" dirty="0" err="1">
                <a:solidFill>
                  <a:schemeClr val="tx1"/>
                </a:solidFill>
              </a:rPr>
              <a:t>GetPresure</a:t>
            </a:r>
            <a:r>
              <a:rPr lang="en-US" altLang="zh-CN" dirty="0">
                <a:solidFill>
                  <a:schemeClr val="tx1"/>
                </a:solidFill>
              </a:rPr>
              <a:t>()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</a:t>
            </a:r>
            <a:r>
              <a:rPr lang="en-US" altLang="zh-CN" dirty="0" err="1">
                <a:solidFill>
                  <a:srgbClr val="FF0000"/>
                </a:solidFill>
              </a:rPr>
              <a:t>MeasurementsChanged</a:t>
            </a:r>
            <a:r>
              <a:rPr lang="en-US" altLang="zh-CN" dirty="0">
                <a:solidFill>
                  <a:srgbClr val="FF0000"/>
                </a:solidFill>
              </a:rPr>
              <a:t>()</a:t>
            </a:r>
          </a:p>
          <a:p>
            <a:r>
              <a:rPr lang="en-US" altLang="zh-CN" dirty="0" smtClean="0">
                <a:solidFill>
                  <a:schemeClr val="tx1"/>
                </a:solidFill>
              </a:rPr>
              <a:t>}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346322" y="3503482"/>
            <a:ext cx="3767956" cy="62816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solidFill>
                  <a:srgbClr val="000080"/>
                </a:solidFill>
              </a:rPr>
              <a:t>type </a:t>
            </a:r>
            <a:r>
              <a:rPr lang="en-US" altLang="zh-CN" dirty="0" err="1" smtClean="0">
                <a:solidFill>
                  <a:schemeClr val="tx1"/>
                </a:solidFill>
              </a:rPr>
              <a:t>CurrentDisplay</a:t>
            </a:r>
            <a:r>
              <a:rPr lang="en-US" altLang="zh-CN" dirty="0" smtClean="0">
                <a:solidFill>
                  <a:schemeClr val="tx1"/>
                </a:solidFill>
              </a:rPr>
              <a:t> </a:t>
            </a:r>
            <a:r>
              <a:rPr lang="en-US" altLang="zh-CN" b="1" dirty="0" err="1" smtClean="0">
                <a:solidFill>
                  <a:srgbClr val="000080"/>
                </a:solidFill>
              </a:rPr>
              <a:t>struct</a:t>
            </a:r>
            <a:r>
              <a:rPr lang="en-US" altLang="zh-CN" b="1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{}</a:t>
            </a:r>
            <a:endParaRPr lang="en-US" altLang="zh-CN" b="1" dirty="0" smtClean="0">
              <a:solidFill>
                <a:schemeClr val="tx1"/>
              </a:solidFill>
            </a:endParaRPr>
          </a:p>
          <a:p>
            <a:r>
              <a:rPr lang="en-US" altLang="zh-CN" b="1" dirty="0" err="1" smtClean="0">
                <a:solidFill>
                  <a:srgbClr val="000080"/>
                </a:solidFill>
              </a:rPr>
              <a:t>func</a:t>
            </a:r>
            <a:r>
              <a:rPr lang="en-US" altLang="zh-CN" b="1" dirty="0" smtClean="0">
                <a:solidFill>
                  <a:srgbClr val="000080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(w </a:t>
            </a:r>
            <a:r>
              <a:rPr lang="en-US" altLang="zh-CN" dirty="0" smtClean="0">
                <a:solidFill>
                  <a:schemeClr val="tx1"/>
                </a:solidFill>
              </a:rPr>
              <a:t>*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err="1">
                <a:solidFill>
                  <a:schemeClr val="tx1"/>
                </a:solidFill>
              </a:rPr>
              <a:t>CurrentDisplay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) </a:t>
            </a:r>
            <a:r>
              <a:rPr lang="en-US" altLang="zh-CN" dirty="0">
                <a:solidFill>
                  <a:schemeClr val="tx1"/>
                </a:solidFill>
              </a:rPr>
              <a:t>Update</a:t>
            </a:r>
            <a:r>
              <a:rPr lang="en-US" altLang="zh-CN" dirty="0" smtClean="0">
                <a:solidFill>
                  <a:schemeClr val="tx1"/>
                </a:solidFill>
              </a:rPr>
              <a:t>() {}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346322" y="4292181"/>
            <a:ext cx="3767956" cy="62816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solidFill>
                  <a:srgbClr val="000080"/>
                </a:solidFill>
              </a:rPr>
              <a:t>type </a:t>
            </a:r>
            <a:r>
              <a:rPr lang="en-US" altLang="zh-CN" dirty="0" err="1" smtClean="0">
                <a:solidFill>
                  <a:schemeClr val="tx1"/>
                </a:solidFill>
              </a:rPr>
              <a:t>StaticsDisplay</a:t>
            </a:r>
            <a:r>
              <a:rPr lang="en-US" altLang="zh-CN" dirty="0" smtClean="0">
                <a:solidFill>
                  <a:schemeClr val="tx1"/>
                </a:solidFill>
              </a:rPr>
              <a:t> </a:t>
            </a:r>
            <a:r>
              <a:rPr lang="en-US" altLang="zh-CN" b="1" dirty="0" err="1" smtClean="0">
                <a:solidFill>
                  <a:srgbClr val="000080"/>
                </a:solidFill>
              </a:rPr>
              <a:t>struct</a:t>
            </a:r>
            <a:r>
              <a:rPr lang="en-US" altLang="zh-CN" b="1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{}</a:t>
            </a:r>
            <a:endParaRPr lang="en-US" altLang="zh-CN" b="1" dirty="0" smtClean="0">
              <a:solidFill>
                <a:schemeClr val="tx1"/>
              </a:solidFill>
            </a:endParaRPr>
          </a:p>
          <a:p>
            <a:r>
              <a:rPr lang="en-US" altLang="zh-CN" b="1" dirty="0" err="1" smtClean="0">
                <a:solidFill>
                  <a:srgbClr val="000080"/>
                </a:solidFill>
              </a:rPr>
              <a:t>func</a:t>
            </a:r>
            <a:r>
              <a:rPr lang="en-US" altLang="zh-CN" b="1" dirty="0" smtClean="0">
                <a:solidFill>
                  <a:srgbClr val="000080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(w </a:t>
            </a:r>
            <a:r>
              <a:rPr lang="en-US" altLang="zh-CN" dirty="0" smtClean="0">
                <a:solidFill>
                  <a:schemeClr val="tx1"/>
                </a:solidFill>
              </a:rPr>
              <a:t>*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err="1" smtClean="0">
                <a:solidFill>
                  <a:schemeClr val="tx1"/>
                </a:solidFill>
              </a:rPr>
              <a:t>StaticsDisplay</a:t>
            </a:r>
            <a:r>
              <a:rPr lang="en-US" altLang="zh-CN" dirty="0" smtClean="0">
                <a:solidFill>
                  <a:schemeClr val="tx1"/>
                </a:solidFill>
              </a:rPr>
              <a:t>) </a:t>
            </a:r>
            <a:r>
              <a:rPr lang="en-US" altLang="zh-CN" dirty="0">
                <a:solidFill>
                  <a:schemeClr val="tx1"/>
                </a:solidFill>
              </a:rPr>
              <a:t>Update</a:t>
            </a:r>
            <a:r>
              <a:rPr lang="en-US" altLang="zh-CN" dirty="0" smtClean="0">
                <a:solidFill>
                  <a:schemeClr val="tx1"/>
                </a:solidFill>
              </a:rPr>
              <a:t>() {}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346322" y="5052996"/>
            <a:ext cx="3767956" cy="62816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solidFill>
                  <a:srgbClr val="000080"/>
                </a:solidFill>
              </a:rPr>
              <a:t>type </a:t>
            </a:r>
            <a:r>
              <a:rPr lang="en-US" altLang="zh-CN" dirty="0" err="1" smtClean="0">
                <a:solidFill>
                  <a:schemeClr val="tx1"/>
                </a:solidFill>
              </a:rPr>
              <a:t>ForcastDisplay</a:t>
            </a:r>
            <a:r>
              <a:rPr lang="en-US" altLang="zh-CN" dirty="0" smtClean="0">
                <a:solidFill>
                  <a:schemeClr val="tx1"/>
                </a:solidFill>
              </a:rPr>
              <a:t> </a:t>
            </a:r>
            <a:r>
              <a:rPr lang="en-US" altLang="zh-CN" b="1" dirty="0" err="1" smtClean="0">
                <a:solidFill>
                  <a:srgbClr val="000080"/>
                </a:solidFill>
              </a:rPr>
              <a:t>struct</a:t>
            </a:r>
            <a:r>
              <a:rPr lang="en-US" altLang="zh-CN" b="1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{}</a:t>
            </a:r>
            <a:endParaRPr lang="en-US" altLang="zh-CN" b="1" dirty="0" smtClean="0">
              <a:solidFill>
                <a:schemeClr val="tx1"/>
              </a:solidFill>
            </a:endParaRPr>
          </a:p>
          <a:p>
            <a:r>
              <a:rPr lang="en-US" altLang="zh-CN" b="1" dirty="0" err="1" smtClean="0">
                <a:solidFill>
                  <a:srgbClr val="000080"/>
                </a:solidFill>
              </a:rPr>
              <a:t>func</a:t>
            </a:r>
            <a:r>
              <a:rPr lang="en-US" altLang="zh-CN" b="1" dirty="0" smtClean="0">
                <a:solidFill>
                  <a:srgbClr val="000080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(w </a:t>
            </a:r>
            <a:r>
              <a:rPr lang="en-US" altLang="zh-CN" dirty="0" smtClean="0">
                <a:solidFill>
                  <a:schemeClr val="tx1"/>
                </a:solidFill>
              </a:rPr>
              <a:t>*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err="1" smtClean="0">
                <a:solidFill>
                  <a:schemeClr val="tx1"/>
                </a:solidFill>
              </a:rPr>
              <a:t>ForcastDisplay</a:t>
            </a:r>
            <a:r>
              <a:rPr lang="en-US" altLang="zh-CN" dirty="0" smtClean="0">
                <a:solidFill>
                  <a:schemeClr val="tx1"/>
                </a:solidFill>
              </a:rPr>
              <a:t>) </a:t>
            </a:r>
            <a:r>
              <a:rPr lang="en-US" altLang="zh-CN" dirty="0">
                <a:solidFill>
                  <a:schemeClr val="tx1"/>
                </a:solidFill>
              </a:rPr>
              <a:t>Update</a:t>
            </a:r>
            <a:r>
              <a:rPr lang="en-US" altLang="zh-CN" dirty="0" smtClean="0">
                <a:solidFill>
                  <a:schemeClr val="tx1"/>
                </a:solidFill>
              </a:rPr>
              <a:t>() {}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266482" y="6002231"/>
            <a:ext cx="3927637" cy="62816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solidFill>
                  <a:srgbClr val="000080"/>
                </a:solidFill>
              </a:rPr>
              <a:t>type </a:t>
            </a:r>
            <a:r>
              <a:rPr lang="en-US" altLang="zh-CN" dirty="0" err="1" smtClean="0">
                <a:solidFill>
                  <a:schemeClr val="tx1"/>
                </a:solidFill>
              </a:rPr>
              <a:t>ThirdPartDisplay</a:t>
            </a:r>
            <a:r>
              <a:rPr lang="en-US" altLang="zh-CN" dirty="0" smtClean="0">
                <a:solidFill>
                  <a:schemeClr val="tx1"/>
                </a:solidFill>
              </a:rPr>
              <a:t> </a:t>
            </a:r>
            <a:r>
              <a:rPr lang="en-US" altLang="zh-CN" b="1" dirty="0" err="1" smtClean="0">
                <a:solidFill>
                  <a:srgbClr val="000080"/>
                </a:solidFill>
              </a:rPr>
              <a:t>struct</a:t>
            </a:r>
            <a:r>
              <a:rPr lang="en-US" altLang="zh-CN" b="1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{}</a:t>
            </a:r>
            <a:endParaRPr lang="en-US" altLang="zh-CN" b="1" dirty="0" smtClean="0">
              <a:solidFill>
                <a:schemeClr val="tx1"/>
              </a:solidFill>
            </a:endParaRPr>
          </a:p>
          <a:p>
            <a:r>
              <a:rPr lang="en-US" altLang="zh-CN" b="1" dirty="0" err="1" smtClean="0">
                <a:solidFill>
                  <a:srgbClr val="000080"/>
                </a:solidFill>
              </a:rPr>
              <a:t>func</a:t>
            </a:r>
            <a:r>
              <a:rPr lang="en-US" altLang="zh-CN" b="1" dirty="0" smtClean="0">
                <a:solidFill>
                  <a:srgbClr val="000080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(w </a:t>
            </a:r>
            <a:r>
              <a:rPr lang="en-US" altLang="zh-CN" dirty="0" smtClean="0">
                <a:solidFill>
                  <a:schemeClr val="tx1"/>
                </a:solidFill>
              </a:rPr>
              <a:t>*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dirty="0" err="1" smtClean="0">
                <a:solidFill>
                  <a:schemeClr val="tx1"/>
                </a:solidFill>
              </a:rPr>
              <a:t>ThirdPartDisplay</a:t>
            </a:r>
            <a:r>
              <a:rPr lang="en-US" altLang="zh-CN" dirty="0" smtClean="0">
                <a:solidFill>
                  <a:schemeClr val="tx1"/>
                </a:solidFill>
              </a:rPr>
              <a:t>) </a:t>
            </a:r>
            <a:r>
              <a:rPr lang="en-US" altLang="zh-CN" dirty="0">
                <a:solidFill>
                  <a:schemeClr val="tx1"/>
                </a:solidFill>
              </a:rPr>
              <a:t>Update</a:t>
            </a:r>
            <a:r>
              <a:rPr lang="en-US" altLang="zh-CN" dirty="0" smtClean="0">
                <a:solidFill>
                  <a:schemeClr val="tx1"/>
                </a:solidFill>
              </a:rPr>
              <a:t>() {}</a:t>
            </a:r>
            <a:endParaRPr lang="en-US" altLang="zh-CN" dirty="0">
              <a:solidFill>
                <a:schemeClr val="tx1"/>
              </a:solidFill>
            </a:endParaRPr>
          </a:p>
        </p:txBody>
      </p:sp>
      <p:cxnSp>
        <p:nvCxnSpPr>
          <p:cNvPr id="16" name="肘形连接符 15"/>
          <p:cNvCxnSpPr>
            <a:stCxn id="11" idx="3"/>
            <a:endCxn id="8" idx="3"/>
          </p:cNvCxnSpPr>
          <p:nvPr/>
        </p:nvCxnSpPr>
        <p:spPr>
          <a:xfrm flipH="1" flipV="1">
            <a:off x="10408882" y="2202747"/>
            <a:ext cx="705396" cy="1614816"/>
          </a:xfrm>
          <a:prstGeom prst="bentConnector3">
            <a:avLst>
              <a:gd name="adj1" fmla="val -324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12" idx="3"/>
            <a:endCxn id="8" idx="3"/>
          </p:cNvCxnSpPr>
          <p:nvPr/>
        </p:nvCxnSpPr>
        <p:spPr>
          <a:xfrm flipH="1" flipV="1">
            <a:off x="10408882" y="2202747"/>
            <a:ext cx="705396" cy="2403515"/>
          </a:xfrm>
          <a:prstGeom prst="bentConnector3">
            <a:avLst>
              <a:gd name="adj1" fmla="val -324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肘形连接符 19"/>
          <p:cNvCxnSpPr>
            <a:stCxn id="13" idx="3"/>
            <a:endCxn id="8" idx="3"/>
          </p:cNvCxnSpPr>
          <p:nvPr/>
        </p:nvCxnSpPr>
        <p:spPr>
          <a:xfrm flipH="1" flipV="1">
            <a:off x="10408882" y="2202747"/>
            <a:ext cx="705396" cy="3164330"/>
          </a:xfrm>
          <a:prstGeom prst="bentConnector3">
            <a:avLst>
              <a:gd name="adj1" fmla="val -3240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肘形连接符 21"/>
          <p:cNvCxnSpPr>
            <a:stCxn id="14" idx="3"/>
            <a:endCxn id="8" idx="3"/>
          </p:cNvCxnSpPr>
          <p:nvPr/>
        </p:nvCxnSpPr>
        <p:spPr>
          <a:xfrm flipH="1" flipV="1">
            <a:off x="10408882" y="2202747"/>
            <a:ext cx="785237" cy="4113565"/>
          </a:xfrm>
          <a:prstGeom prst="bentConnector3">
            <a:avLst>
              <a:gd name="adj1" fmla="val -1913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肘形连接符 24"/>
          <p:cNvCxnSpPr>
            <a:stCxn id="4" idx="3"/>
            <a:endCxn id="7" idx="3"/>
          </p:cNvCxnSpPr>
          <p:nvPr/>
        </p:nvCxnSpPr>
        <p:spPr>
          <a:xfrm flipV="1">
            <a:off x="5837274" y="2186735"/>
            <a:ext cx="711570" cy="2746671"/>
          </a:xfrm>
          <a:prstGeom prst="bentConnector3">
            <a:avLst>
              <a:gd name="adj1" fmla="val 13212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肘形连接符 28"/>
          <p:cNvCxnSpPr>
            <a:stCxn id="4" idx="1"/>
            <a:endCxn id="10" idx="1"/>
          </p:cNvCxnSpPr>
          <p:nvPr/>
        </p:nvCxnSpPr>
        <p:spPr>
          <a:xfrm rot="10800000">
            <a:off x="423117" y="2232796"/>
            <a:ext cx="164713" cy="2700610"/>
          </a:xfrm>
          <a:prstGeom prst="bentConnector3">
            <a:avLst>
              <a:gd name="adj1" fmla="val 23878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288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主题实现</a:t>
            </a:r>
            <a:endParaRPr kumimoji="1"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91879" y="1502688"/>
            <a:ext cx="4692501" cy="535531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mr-IN" altLang="zh-CN" b="1" dirty="0" err="1" smtClean="0">
                <a:solidFill>
                  <a:srgbClr val="000080"/>
                </a:solidFill>
              </a:rPr>
              <a:t>type</a:t>
            </a:r>
            <a:r>
              <a:rPr lang="mr-IN" altLang="zh-CN" b="1" dirty="0" smtClean="0">
                <a:solidFill>
                  <a:srgbClr val="000080"/>
                </a:solidFill>
              </a:rPr>
              <a:t> </a:t>
            </a:r>
            <a:r>
              <a:rPr lang="mr-IN" altLang="zh-CN" dirty="0" smtClean="0"/>
              <a:t>(</a:t>
            </a:r>
            <a:r>
              <a:rPr lang="mr-IN" altLang="zh-CN" dirty="0"/>
              <a:t/>
            </a:r>
            <a:br>
              <a:rPr lang="mr-IN" altLang="zh-CN" dirty="0"/>
            </a:br>
            <a:r>
              <a:rPr lang="mr-IN" altLang="zh-CN" dirty="0"/>
              <a:t>   </a:t>
            </a:r>
            <a:r>
              <a:rPr lang="mr-IN" altLang="zh-CN" dirty="0" err="1"/>
              <a:t>ObjectItf</a:t>
            </a:r>
            <a:r>
              <a:rPr lang="mr-IN" altLang="zh-CN" dirty="0"/>
              <a:t> </a:t>
            </a:r>
            <a:r>
              <a:rPr lang="mr-IN" altLang="zh-CN" b="1" dirty="0" err="1">
                <a:solidFill>
                  <a:srgbClr val="000080"/>
                </a:solidFill>
              </a:rPr>
              <a:t>interface</a:t>
            </a:r>
            <a:r>
              <a:rPr lang="mr-IN" altLang="zh-CN" b="1" dirty="0">
                <a:solidFill>
                  <a:srgbClr val="000080"/>
                </a:solidFill>
              </a:rPr>
              <a:t> </a:t>
            </a:r>
            <a:r>
              <a:rPr lang="mr-IN" altLang="zh-CN" dirty="0" smtClean="0"/>
              <a:t>{</a:t>
            </a:r>
            <a:r>
              <a:rPr lang="zh-CN" altLang="en-US" dirty="0" smtClean="0"/>
              <a:t> </a:t>
            </a:r>
            <a:r>
              <a:rPr lang="mr-IN" altLang="zh-CN" i="1" dirty="0" smtClean="0">
                <a:solidFill>
                  <a:srgbClr val="808080"/>
                </a:solidFill>
              </a:rPr>
              <a:t>//</a:t>
            </a:r>
            <a:r>
              <a:rPr lang="zh-CN" altLang="mr-IN" i="1" dirty="0">
                <a:solidFill>
                  <a:srgbClr val="808080"/>
                </a:solidFill>
              </a:rPr>
              <a:t>主题</a:t>
            </a:r>
            <a:r>
              <a:rPr lang="mr-IN" altLang="zh-CN" dirty="0"/>
              <a:t/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/>
              <a:t>RegistObserver</a:t>
            </a:r>
            <a:r>
              <a:rPr lang="mr-IN" altLang="zh-CN" dirty="0"/>
              <a:t>(</a:t>
            </a:r>
            <a:r>
              <a:rPr lang="mr-IN" altLang="zh-CN" dirty="0" err="1"/>
              <a:t>Observer</a:t>
            </a:r>
            <a:r>
              <a:rPr lang="mr-IN" altLang="zh-CN" dirty="0"/>
              <a:t>)</a:t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/>
              <a:t>RemoveObserver</a:t>
            </a:r>
            <a:r>
              <a:rPr lang="mr-IN" altLang="zh-CN" dirty="0"/>
              <a:t>(</a:t>
            </a:r>
            <a:r>
              <a:rPr lang="mr-IN" altLang="zh-CN" dirty="0" err="1"/>
              <a:t>Observer</a:t>
            </a:r>
            <a:r>
              <a:rPr lang="mr-IN" altLang="zh-CN" dirty="0"/>
              <a:t>)</a:t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/>
              <a:t>NotifyObserver</a:t>
            </a:r>
            <a:r>
              <a:rPr lang="mr-IN" altLang="zh-CN" dirty="0"/>
              <a:t>()</a:t>
            </a:r>
            <a:br>
              <a:rPr lang="mr-IN" altLang="zh-CN" dirty="0"/>
            </a:br>
            <a:r>
              <a:rPr lang="mr-IN" altLang="zh-CN" dirty="0"/>
              <a:t>   </a:t>
            </a:r>
            <a:r>
              <a:rPr lang="mr-IN" altLang="zh-CN" dirty="0" smtClean="0"/>
              <a:t>}</a:t>
            </a:r>
            <a:endParaRPr lang="en-US" altLang="zh-CN" dirty="0" smtClean="0"/>
          </a:p>
          <a:p>
            <a:r>
              <a:rPr lang="zh-CN" altLang="en-US" dirty="0" smtClean="0"/>
              <a:t>     </a:t>
            </a:r>
            <a:r>
              <a:rPr lang="mr-IN" altLang="zh-CN" dirty="0" err="1" smtClean="0"/>
              <a:t>WeatherData</a:t>
            </a:r>
            <a:r>
              <a:rPr lang="mr-IN" altLang="zh-CN" dirty="0" smtClean="0"/>
              <a:t> </a:t>
            </a:r>
            <a:r>
              <a:rPr lang="mr-IN" altLang="zh-CN" b="1" dirty="0" err="1">
                <a:solidFill>
                  <a:srgbClr val="000080"/>
                </a:solidFill>
              </a:rPr>
              <a:t>struct</a:t>
            </a:r>
            <a:r>
              <a:rPr lang="mr-IN" altLang="zh-CN" b="1" dirty="0">
                <a:solidFill>
                  <a:srgbClr val="000080"/>
                </a:solidFill>
              </a:rPr>
              <a:t> </a:t>
            </a:r>
            <a:r>
              <a:rPr lang="mr-IN" altLang="zh-CN" dirty="0" smtClean="0"/>
              <a:t>{</a:t>
            </a:r>
            <a:r>
              <a:rPr lang="zh-CN" altLang="en-US" dirty="0" smtClean="0"/>
              <a:t> </a:t>
            </a:r>
            <a:r>
              <a:rPr lang="mr-IN" altLang="zh-CN" i="1" dirty="0" smtClean="0">
                <a:solidFill>
                  <a:srgbClr val="808080"/>
                </a:solidFill>
              </a:rPr>
              <a:t>//</a:t>
            </a:r>
            <a:r>
              <a:rPr lang="mr-IN" altLang="zh-CN" i="1" dirty="0" err="1">
                <a:solidFill>
                  <a:srgbClr val="808080"/>
                </a:solidFill>
              </a:rPr>
              <a:t>WeatherData</a:t>
            </a:r>
            <a:r>
              <a:rPr lang="zh-CN" altLang="mr-IN" i="1" dirty="0" smtClean="0">
                <a:solidFill>
                  <a:srgbClr val="808080"/>
                </a:solidFill>
              </a:rPr>
              <a:t>对象</a:t>
            </a:r>
            <a:r>
              <a:rPr lang="mr-IN" altLang="zh-CN" dirty="0"/>
              <a:t/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/>
              <a:t>temp</a:t>
            </a:r>
            <a:r>
              <a:rPr lang="mr-IN" altLang="zh-CN" dirty="0"/>
              <a:t>     float64</a:t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/>
              <a:t>humidity</a:t>
            </a:r>
            <a:r>
              <a:rPr lang="mr-IN" altLang="zh-CN" dirty="0"/>
              <a:t> float64</a:t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/>
              <a:t>pressure</a:t>
            </a:r>
            <a:r>
              <a:rPr lang="mr-IN" altLang="zh-CN" dirty="0"/>
              <a:t> </a:t>
            </a:r>
            <a:r>
              <a:rPr lang="mr-IN" altLang="zh-CN" dirty="0" smtClean="0"/>
              <a:t>float64</a:t>
            </a:r>
            <a:r>
              <a:rPr lang="mr-IN" altLang="zh-CN" dirty="0"/>
              <a:t/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>
                <a:solidFill>
                  <a:srgbClr val="FF0000"/>
                </a:solidFill>
              </a:rPr>
              <a:t>Observers</a:t>
            </a:r>
            <a:r>
              <a:rPr lang="mr-IN" altLang="zh-CN" dirty="0">
                <a:solidFill>
                  <a:srgbClr val="FF0000"/>
                </a:solidFill>
              </a:rPr>
              <a:t> []</a:t>
            </a:r>
            <a:r>
              <a:rPr lang="mr-IN" altLang="zh-CN" dirty="0" err="1">
                <a:solidFill>
                  <a:srgbClr val="FF0000"/>
                </a:solidFill>
              </a:rPr>
              <a:t>Observer</a:t>
            </a:r>
            <a:r>
              <a:rPr lang="mr-IN" altLang="zh-CN" dirty="0">
                <a:solidFill>
                  <a:srgbClr val="FF0000"/>
                </a:solidFill>
              </a:rPr>
              <a:t> </a:t>
            </a:r>
            <a:r>
              <a:rPr lang="mr-IN" altLang="zh-CN" i="1" dirty="0" smtClean="0">
                <a:solidFill>
                  <a:srgbClr val="808080"/>
                </a:solidFill>
              </a:rPr>
              <a:t>//</a:t>
            </a:r>
            <a:r>
              <a:rPr lang="zh-CN" altLang="en-US" i="1" dirty="0" smtClean="0">
                <a:solidFill>
                  <a:srgbClr val="808080"/>
                </a:solidFill>
              </a:rPr>
              <a:t>也可用</a:t>
            </a:r>
            <a:r>
              <a:rPr lang="en-US" altLang="zh-CN" i="1" dirty="0" smtClean="0">
                <a:solidFill>
                  <a:srgbClr val="808080"/>
                </a:solidFill>
              </a:rPr>
              <a:t>map</a:t>
            </a:r>
            <a:r>
              <a:rPr lang="zh-CN" altLang="mr-IN" i="1" dirty="0">
                <a:solidFill>
                  <a:srgbClr val="808080"/>
                </a:solidFill>
              </a:rPr>
              <a:t/>
            </a:r>
            <a:br>
              <a:rPr lang="zh-CN" altLang="mr-IN" i="1" dirty="0">
                <a:solidFill>
                  <a:srgbClr val="808080"/>
                </a:solidFill>
              </a:rPr>
            </a:br>
            <a:r>
              <a:rPr lang="zh-CN" altLang="mr-IN" i="1" dirty="0">
                <a:solidFill>
                  <a:srgbClr val="808080"/>
                </a:solidFill>
              </a:rPr>
              <a:t>   </a:t>
            </a:r>
            <a:r>
              <a:rPr lang="mr-IN" altLang="zh-CN" dirty="0" smtClean="0"/>
              <a:t>}</a:t>
            </a:r>
            <a:r>
              <a:rPr lang="mr-IN" altLang="zh-CN" dirty="0"/>
              <a:t/>
            </a:r>
            <a:br>
              <a:rPr lang="mr-IN" altLang="zh-CN" dirty="0"/>
            </a:br>
            <a:r>
              <a:rPr lang="mr-IN" altLang="zh-CN" dirty="0"/>
              <a:t>   </a:t>
            </a:r>
            <a:r>
              <a:rPr lang="mr-IN" altLang="zh-CN" dirty="0" err="1"/>
              <a:t>WeatherDataItf</a:t>
            </a:r>
            <a:r>
              <a:rPr lang="mr-IN" altLang="zh-CN" dirty="0"/>
              <a:t> </a:t>
            </a:r>
            <a:r>
              <a:rPr lang="mr-IN" altLang="zh-CN" b="1" dirty="0" err="1">
                <a:solidFill>
                  <a:srgbClr val="000080"/>
                </a:solidFill>
              </a:rPr>
              <a:t>interface</a:t>
            </a:r>
            <a:r>
              <a:rPr lang="mr-IN" altLang="zh-CN" b="1" dirty="0">
                <a:solidFill>
                  <a:srgbClr val="000080"/>
                </a:solidFill>
              </a:rPr>
              <a:t> </a:t>
            </a:r>
            <a:r>
              <a:rPr lang="mr-IN" altLang="zh-CN" dirty="0"/>
              <a:t>{</a:t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/>
              <a:t>GetTemperature</a:t>
            </a:r>
            <a:r>
              <a:rPr lang="mr-IN" altLang="zh-CN" dirty="0"/>
              <a:t>()</a:t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/>
              <a:t>GetHumidity</a:t>
            </a:r>
            <a:r>
              <a:rPr lang="mr-IN" altLang="zh-CN" dirty="0"/>
              <a:t>()</a:t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/>
              <a:t>GetPresure</a:t>
            </a:r>
            <a:r>
              <a:rPr lang="mr-IN" altLang="zh-CN" dirty="0"/>
              <a:t>()</a:t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/>
              <a:t>MeasurementsChanged</a:t>
            </a:r>
            <a:r>
              <a:rPr lang="mr-IN" altLang="zh-CN" dirty="0"/>
              <a:t>()</a:t>
            </a:r>
            <a:br>
              <a:rPr lang="mr-IN" altLang="zh-CN" dirty="0"/>
            </a:br>
            <a:r>
              <a:rPr lang="mr-IN" altLang="zh-CN" dirty="0"/>
              <a:t>   }</a:t>
            </a:r>
            <a:br>
              <a:rPr lang="mr-IN" altLang="zh-CN" dirty="0"/>
            </a:br>
            <a:r>
              <a:rPr lang="mr-IN" altLang="zh-CN" dirty="0"/>
              <a:t>)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5530701" y="365125"/>
            <a:ext cx="6578009" cy="646330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zh-CN" i="1" dirty="0" smtClean="0">
                <a:solidFill>
                  <a:srgbClr val="808080"/>
                </a:solidFill>
              </a:rPr>
              <a:t>//</a:t>
            </a:r>
            <a:r>
              <a:rPr lang="en-US" altLang="zh-CN" i="1" dirty="0" err="1">
                <a:solidFill>
                  <a:srgbClr val="808080"/>
                </a:solidFill>
              </a:rPr>
              <a:t>weatherdata</a:t>
            </a:r>
            <a:r>
              <a:rPr lang="en-US" altLang="zh-CN" i="1" dirty="0">
                <a:solidFill>
                  <a:srgbClr val="808080"/>
                </a:solidFill>
              </a:rPr>
              <a:t> </a:t>
            </a:r>
            <a:r>
              <a:rPr lang="zh-CN" altLang="en-US" i="1" dirty="0">
                <a:solidFill>
                  <a:srgbClr val="808080"/>
                </a:solidFill>
              </a:rPr>
              <a:t>实现主题接口</a:t>
            </a:r>
            <a:br>
              <a:rPr lang="zh-CN" altLang="en-US" i="1" dirty="0">
                <a:solidFill>
                  <a:srgbClr val="808080"/>
                </a:solidFill>
              </a:rPr>
            </a:br>
            <a:r>
              <a:rPr lang="en-US" altLang="zh-CN" b="1" dirty="0" err="1">
                <a:solidFill>
                  <a:srgbClr val="000080"/>
                </a:solidFill>
              </a:rPr>
              <a:t>func</a:t>
            </a:r>
            <a:r>
              <a:rPr lang="en-US" altLang="zh-CN" b="1" dirty="0">
                <a:solidFill>
                  <a:srgbClr val="000080"/>
                </a:solidFill>
              </a:rPr>
              <a:t> </a:t>
            </a:r>
            <a:r>
              <a:rPr lang="en-US" altLang="zh-CN" dirty="0"/>
              <a:t>(w *</a:t>
            </a:r>
            <a:r>
              <a:rPr lang="en-US" altLang="zh-CN" dirty="0" err="1"/>
              <a:t>WeatherData</a:t>
            </a:r>
            <a:r>
              <a:rPr lang="en-US" altLang="zh-CN" dirty="0"/>
              <a:t>) </a:t>
            </a:r>
            <a:r>
              <a:rPr lang="en-US" altLang="zh-CN" dirty="0" err="1"/>
              <a:t>RegistObserver</a:t>
            </a:r>
            <a:r>
              <a:rPr lang="en-US" altLang="zh-CN" dirty="0"/>
              <a:t>(o Observer) </a:t>
            </a:r>
            <a:r>
              <a:rPr lang="en-US" altLang="zh-CN" dirty="0" smtClean="0"/>
              <a:t>{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w.Observers</a:t>
            </a:r>
            <a:r>
              <a:rPr lang="en-US" altLang="zh-CN" dirty="0"/>
              <a:t> = append(</a:t>
            </a:r>
            <a:r>
              <a:rPr lang="en-US" altLang="zh-CN" dirty="0" err="1"/>
              <a:t>w.Observers</a:t>
            </a:r>
            <a:r>
              <a:rPr lang="en-US" altLang="zh-CN" dirty="0"/>
              <a:t>, o)</a:t>
            </a:r>
            <a:br>
              <a:rPr lang="en-US" altLang="zh-CN" dirty="0"/>
            </a:br>
            <a:r>
              <a:rPr lang="en-US" altLang="zh-CN" dirty="0" smtClean="0"/>
              <a:t>}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b="1" dirty="0" err="1">
                <a:solidFill>
                  <a:srgbClr val="000080"/>
                </a:solidFill>
              </a:rPr>
              <a:t>func</a:t>
            </a:r>
            <a:r>
              <a:rPr lang="en-US" altLang="zh-CN" b="1" dirty="0">
                <a:solidFill>
                  <a:srgbClr val="000080"/>
                </a:solidFill>
              </a:rPr>
              <a:t> </a:t>
            </a:r>
            <a:r>
              <a:rPr lang="en-US" altLang="zh-CN" dirty="0"/>
              <a:t>(w *</a:t>
            </a:r>
            <a:r>
              <a:rPr lang="en-US" altLang="zh-CN" dirty="0" err="1"/>
              <a:t>WeatherData</a:t>
            </a:r>
            <a:r>
              <a:rPr lang="en-US" altLang="zh-CN" dirty="0"/>
              <a:t>) </a:t>
            </a:r>
            <a:r>
              <a:rPr lang="en-US" altLang="zh-CN" dirty="0" err="1"/>
              <a:t>RemoveObserver</a:t>
            </a:r>
            <a:r>
              <a:rPr lang="en-US" altLang="zh-CN" dirty="0"/>
              <a:t>(o Observer) </a:t>
            </a:r>
            <a:r>
              <a:rPr lang="en-US" altLang="zh-CN" dirty="0" smtClean="0"/>
              <a:t>{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b="1" dirty="0">
                <a:solidFill>
                  <a:srgbClr val="000080"/>
                </a:solidFill>
              </a:rPr>
              <a:t>for </a:t>
            </a:r>
            <a:r>
              <a:rPr lang="en-US" altLang="zh-CN" dirty="0" err="1"/>
              <a:t>i</a:t>
            </a:r>
            <a:r>
              <a:rPr lang="en-US" altLang="zh-CN" dirty="0"/>
              <a:t>, v := </a:t>
            </a:r>
            <a:r>
              <a:rPr lang="en-US" altLang="zh-CN" b="1" dirty="0">
                <a:solidFill>
                  <a:srgbClr val="000080"/>
                </a:solidFill>
              </a:rPr>
              <a:t>range </a:t>
            </a:r>
            <a:r>
              <a:rPr lang="en-US" altLang="zh-CN" dirty="0" err="1"/>
              <a:t>w.Observers</a:t>
            </a:r>
            <a:r>
              <a:rPr lang="en-US" altLang="zh-CN" dirty="0"/>
              <a:t> {</a:t>
            </a:r>
            <a:br>
              <a:rPr lang="en-US" altLang="zh-CN" dirty="0"/>
            </a:br>
            <a:r>
              <a:rPr lang="en-US" altLang="zh-CN" dirty="0"/>
              <a:t>      </a:t>
            </a:r>
            <a:r>
              <a:rPr lang="en-US" altLang="zh-CN" b="1" dirty="0">
                <a:solidFill>
                  <a:srgbClr val="000080"/>
                </a:solidFill>
              </a:rPr>
              <a:t>if </a:t>
            </a:r>
            <a:r>
              <a:rPr lang="en-US" altLang="zh-CN" dirty="0"/>
              <a:t>v == o {</a:t>
            </a:r>
            <a:br>
              <a:rPr lang="en-US" altLang="zh-CN" dirty="0"/>
            </a:br>
            <a:r>
              <a:rPr lang="en-US" altLang="zh-CN" dirty="0"/>
              <a:t>         </a:t>
            </a:r>
            <a:r>
              <a:rPr lang="en-US" altLang="zh-CN" dirty="0" err="1"/>
              <a:t>w.Observers</a:t>
            </a:r>
            <a:r>
              <a:rPr lang="en-US" altLang="zh-CN" dirty="0"/>
              <a:t> = append(</a:t>
            </a:r>
            <a:r>
              <a:rPr lang="en-US" altLang="zh-CN" dirty="0" err="1"/>
              <a:t>w.Observers</a:t>
            </a:r>
            <a:r>
              <a:rPr lang="en-US" altLang="zh-CN" dirty="0"/>
              <a:t>[:</a:t>
            </a:r>
            <a:r>
              <a:rPr lang="en-US" altLang="zh-CN" dirty="0" err="1"/>
              <a:t>i</a:t>
            </a:r>
            <a:r>
              <a:rPr lang="en-US" altLang="zh-CN" dirty="0"/>
              <a:t>], </a:t>
            </a:r>
            <a:r>
              <a:rPr lang="en-US" altLang="zh-CN" dirty="0" err="1"/>
              <a:t>w.Observers</a:t>
            </a:r>
            <a:r>
              <a:rPr lang="en-US" altLang="zh-CN" dirty="0"/>
              <a:t>[i+</a:t>
            </a:r>
            <a:r>
              <a:rPr lang="en-US" altLang="zh-CN" dirty="0">
                <a:solidFill>
                  <a:srgbClr val="0000FF"/>
                </a:solidFill>
              </a:rPr>
              <a:t>1</a:t>
            </a:r>
            <a:r>
              <a:rPr lang="en-US" altLang="zh-CN" dirty="0"/>
              <a:t>:]...)</a:t>
            </a:r>
            <a:br>
              <a:rPr lang="en-US" altLang="zh-CN" dirty="0"/>
            </a:br>
            <a:r>
              <a:rPr lang="en-US" altLang="zh-CN" dirty="0"/>
              <a:t>         </a:t>
            </a:r>
            <a:r>
              <a:rPr lang="en-US" altLang="zh-CN" b="1" dirty="0">
                <a:solidFill>
                  <a:srgbClr val="000080"/>
                </a:solidFill>
              </a:rPr>
              <a:t>return</a:t>
            </a:r>
            <a:br>
              <a:rPr lang="en-US" altLang="zh-CN" b="1" dirty="0">
                <a:solidFill>
                  <a:srgbClr val="000080"/>
                </a:solidFill>
              </a:rPr>
            </a:br>
            <a:r>
              <a:rPr lang="en-US" altLang="zh-CN" b="1" dirty="0">
                <a:solidFill>
                  <a:srgbClr val="000080"/>
                </a:solidFill>
              </a:rPr>
              <a:t>      </a:t>
            </a:r>
            <a:r>
              <a:rPr lang="en-US" altLang="zh-CN" dirty="0"/>
              <a:t>}</a:t>
            </a:r>
            <a:br>
              <a:rPr lang="en-US" altLang="zh-CN" dirty="0"/>
            </a:br>
            <a:r>
              <a:rPr lang="en-US" altLang="zh-CN" dirty="0"/>
              <a:t>   }</a:t>
            </a:r>
            <a:br>
              <a:rPr lang="en-US" altLang="zh-CN" dirty="0"/>
            </a:br>
            <a:r>
              <a:rPr lang="en-US" altLang="zh-CN" dirty="0" smtClean="0"/>
              <a:t>}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b="1" dirty="0" err="1">
                <a:solidFill>
                  <a:srgbClr val="000080"/>
                </a:solidFill>
              </a:rPr>
              <a:t>func</a:t>
            </a:r>
            <a:r>
              <a:rPr lang="en-US" altLang="zh-CN" b="1" dirty="0">
                <a:solidFill>
                  <a:srgbClr val="000080"/>
                </a:solidFill>
              </a:rPr>
              <a:t> </a:t>
            </a:r>
            <a:r>
              <a:rPr lang="en-US" altLang="zh-CN" dirty="0"/>
              <a:t>(w *</a:t>
            </a:r>
            <a:r>
              <a:rPr lang="en-US" altLang="zh-CN" dirty="0" err="1"/>
              <a:t>WeatherData</a:t>
            </a:r>
            <a:r>
              <a:rPr lang="en-US" altLang="zh-CN" dirty="0"/>
              <a:t>) </a:t>
            </a:r>
            <a:r>
              <a:rPr lang="en-US" altLang="zh-CN" dirty="0" err="1"/>
              <a:t>NotifyObserver</a:t>
            </a:r>
            <a:r>
              <a:rPr lang="en-US" altLang="zh-CN" dirty="0"/>
              <a:t>() {</a:t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b="1" dirty="0">
                <a:solidFill>
                  <a:srgbClr val="000080"/>
                </a:solidFill>
              </a:rPr>
              <a:t>for </a:t>
            </a:r>
            <a:r>
              <a:rPr lang="en-US" altLang="zh-CN" dirty="0"/>
              <a:t>_, o := </a:t>
            </a:r>
            <a:r>
              <a:rPr lang="en-US" altLang="zh-CN" b="1" dirty="0">
                <a:solidFill>
                  <a:srgbClr val="000080"/>
                </a:solidFill>
              </a:rPr>
              <a:t>range </a:t>
            </a:r>
            <a:r>
              <a:rPr lang="en-US" altLang="zh-CN" dirty="0" err="1"/>
              <a:t>w.Observers</a:t>
            </a:r>
            <a:r>
              <a:rPr lang="en-US" altLang="zh-CN" dirty="0"/>
              <a:t> {</a:t>
            </a:r>
            <a:br>
              <a:rPr lang="en-US" altLang="zh-CN" dirty="0"/>
            </a:br>
            <a:r>
              <a:rPr lang="en-US" altLang="zh-CN" dirty="0"/>
              <a:t>      </a:t>
            </a:r>
            <a:r>
              <a:rPr lang="en-US" altLang="zh-CN" dirty="0" err="1"/>
              <a:t>o.Update</a:t>
            </a:r>
            <a:r>
              <a:rPr lang="en-US" altLang="zh-CN" dirty="0"/>
              <a:t>(*w)</a:t>
            </a:r>
            <a:br>
              <a:rPr lang="en-US" altLang="zh-CN" dirty="0"/>
            </a:br>
            <a:r>
              <a:rPr lang="en-US" altLang="zh-CN" dirty="0"/>
              <a:t>   }</a:t>
            </a:r>
            <a:br>
              <a:rPr lang="en-US" altLang="zh-CN" dirty="0"/>
            </a:br>
            <a:r>
              <a:rPr lang="en-US" altLang="zh-CN" dirty="0" smtClean="0"/>
              <a:t>}</a:t>
            </a:r>
          </a:p>
          <a:p>
            <a:endParaRPr lang="en-US" altLang="zh-CN" dirty="0"/>
          </a:p>
          <a:p>
            <a:r>
              <a:rPr lang="en-US" altLang="zh-CN" i="1" dirty="0">
                <a:solidFill>
                  <a:srgbClr val="808080"/>
                </a:solidFill>
              </a:rPr>
              <a:t>//</a:t>
            </a:r>
            <a:r>
              <a:rPr lang="zh-CN" altLang="en-US" i="1" dirty="0">
                <a:solidFill>
                  <a:srgbClr val="808080"/>
                </a:solidFill>
              </a:rPr>
              <a:t>实现</a:t>
            </a:r>
            <a:r>
              <a:rPr lang="en-US" altLang="zh-CN" i="1" dirty="0" err="1">
                <a:solidFill>
                  <a:srgbClr val="808080"/>
                </a:solidFill>
              </a:rPr>
              <a:t>WeatherDataItf</a:t>
            </a:r>
            <a:r>
              <a:rPr lang="zh-CN" altLang="en-US" i="1" dirty="0">
                <a:solidFill>
                  <a:srgbClr val="808080"/>
                </a:solidFill>
              </a:rPr>
              <a:t>接口，</a:t>
            </a:r>
            <a:endParaRPr lang="en-US" altLang="zh-CN" i="1" dirty="0">
              <a:solidFill>
                <a:srgbClr val="808080"/>
              </a:solidFill>
            </a:endParaRPr>
          </a:p>
          <a:p>
            <a:r>
              <a:rPr lang="en-US" altLang="zh-CN" i="1" dirty="0">
                <a:solidFill>
                  <a:srgbClr val="808080"/>
                </a:solidFill>
              </a:rPr>
              <a:t>//</a:t>
            </a:r>
            <a:r>
              <a:rPr lang="zh-CN" altLang="en-US" i="1" dirty="0">
                <a:solidFill>
                  <a:srgbClr val="808080"/>
                </a:solidFill>
              </a:rPr>
              <a:t>一旦气象测量数据更新，气象站保证此方法会被调用</a:t>
            </a:r>
            <a:br>
              <a:rPr lang="zh-CN" altLang="en-US" i="1" dirty="0">
                <a:solidFill>
                  <a:srgbClr val="808080"/>
                </a:solidFill>
              </a:rPr>
            </a:br>
            <a:r>
              <a:rPr lang="en-US" altLang="zh-CN" b="1" dirty="0" err="1">
                <a:solidFill>
                  <a:srgbClr val="000080"/>
                </a:solidFill>
              </a:rPr>
              <a:t>func</a:t>
            </a:r>
            <a:r>
              <a:rPr lang="en-US" altLang="zh-CN" b="1" dirty="0">
                <a:solidFill>
                  <a:srgbClr val="000080"/>
                </a:solidFill>
              </a:rPr>
              <a:t> </a:t>
            </a:r>
            <a:r>
              <a:rPr lang="en-US" altLang="zh-CN" dirty="0"/>
              <a:t>(w *</a:t>
            </a:r>
            <a:r>
              <a:rPr lang="en-US" altLang="zh-CN" dirty="0" err="1"/>
              <a:t>WeatherData</a:t>
            </a:r>
            <a:r>
              <a:rPr lang="en-US" altLang="zh-CN" dirty="0"/>
              <a:t>) </a:t>
            </a:r>
            <a:r>
              <a:rPr lang="en-US" altLang="zh-CN" dirty="0" err="1"/>
              <a:t>MeasurementsChanged</a:t>
            </a:r>
            <a:r>
              <a:rPr lang="en-US" altLang="zh-CN" dirty="0"/>
              <a:t>() {</a:t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w.NotifyObserver</a:t>
            </a:r>
            <a:r>
              <a:rPr lang="en-US" altLang="zh-CN" dirty="0"/>
              <a:t>()</a:t>
            </a:r>
            <a:br>
              <a:rPr lang="en-US" altLang="zh-CN" dirty="0"/>
            </a:br>
            <a:r>
              <a:rPr lang="en-US" altLang="zh-CN" dirty="0" smtClean="0"/>
              <a:t>}</a:t>
            </a:r>
            <a:endParaRPr lang="en-US" altLang="zh-CN" dirty="0"/>
          </a:p>
        </p:txBody>
      </p:sp>
      <p:cxnSp>
        <p:nvCxnSpPr>
          <p:cNvPr id="10" name="肘形连接符 9"/>
          <p:cNvCxnSpPr/>
          <p:nvPr/>
        </p:nvCxnSpPr>
        <p:spPr>
          <a:xfrm flipV="1">
            <a:off x="3976577" y="861237"/>
            <a:ext cx="1554124" cy="1382233"/>
          </a:xfrm>
          <a:prstGeom prst="bentConnector3">
            <a:avLst>
              <a:gd name="adj1" fmla="val 91049"/>
            </a:avLst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肘形连接符 11"/>
          <p:cNvCxnSpPr/>
          <p:nvPr/>
        </p:nvCxnSpPr>
        <p:spPr>
          <a:xfrm flipV="1">
            <a:off x="4199860" y="1690688"/>
            <a:ext cx="1330841" cy="839861"/>
          </a:xfrm>
          <a:prstGeom prst="bentConnector3">
            <a:avLst>
              <a:gd name="adj1" fmla="val 89947"/>
            </a:avLst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/>
          <p:nvPr/>
        </p:nvCxnSpPr>
        <p:spPr>
          <a:xfrm>
            <a:off x="3221665" y="2785730"/>
            <a:ext cx="2309036" cy="1063256"/>
          </a:xfrm>
          <a:prstGeom prst="bentConnector3">
            <a:avLst>
              <a:gd name="adj1" fmla="val 93745"/>
            </a:avLst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/>
          <p:nvPr/>
        </p:nvCxnSpPr>
        <p:spPr>
          <a:xfrm>
            <a:off x="3976577" y="6039293"/>
            <a:ext cx="1554124" cy="1"/>
          </a:xfrm>
          <a:prstGeom prst="bentConnector3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196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观察者实现（</a:t>
            </a:r>
            <a:r>
              <a:rPr kumimoji="1" lang="en-US" altLang="zh-CN" dirty="0" smtClean="0"/>
              <a:t>1/2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618461" y="1464033"/>
            <a:ext cx="4362892" cy="535531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mr-IN" altLang="zh-CN" i="1" dirty="0">
                <a:solidFill>
                  <a:srgbClr val="808080"/>
                </a:solidFill>
              </a:rPr>
              <a:t>//</a:t>
            </a:r>
            <a:r>
              <a:rPr lang="zh-CN" altLang="mr-IN" i="1" dirty="0">
                <a:solidFill>
                  <a:srgbClr val="808080"/>
                </a:solidFill>
              </a:rPr>
              <a:t>观察者</a:t>
            </a:r>
            <a:br>
              <a:rPr lang="zh-CN" altLang="mr-IN" i="1" dirty="0">
                <a:solidFill>
                  <a:srgbClr val="808080"/>
                </a:solidFill>
              </a:rPr>
            </a:br>
            <a:r>
              <a:rPr lang="mr-IN" altLang="zh-CN" b="1" dirty="0" err="1">
                <a:solidFill>
                  <a:srgbClr val="000080"/>
                </a:solidFill>
              </a:rPr>
              <a:t>type</a:t>
            </a:r>
            <a:r>
              <a:rPr lang="mr-IN" altLang="zh-CN" b="1" dirty="0">
                <a:solidFill>
                  <a:srgbClr val="000080"/>
                </a:solidFill>
              </a:rPr>
              <a:t> </a:t>
            </a:r>
            <a:r>
              <a:rPr lang="mr-IN" altLang="zh-CN" dirty="0" err="1"/>
              <a:t>Observer</a:t>
            </a:r>
            <a:r>
              <a:rPr lang="mr-IN" altLang="zh-CN" dirty="0"/>
              <a:t> </a:t>
            </a:r>
            <a:r>
              <a:rPr lang="mr-IN" altLang="zh-CN" b="1" dirty="0" err="1">
                <a:solidFill>
                  <a:srgbClr val="000080"/>
                </a:solidFill>
              </a:rPr>
              <a:t>interface</a:t>
            </a:r>
            <a:r>
              <a:rPr lang="mr-IN" altLang="zh-CN" b="1" dirty="0">
                <a:solidFill>
                  <a:srgbClr val="000080"/>
                </a:solidFill>
              </a:rPr>
              <a:t> </a:t>
            </a:r>
            <a:r>
              <a:rPr lang="mr-IN" altLang="zh-CN" dirty="0"/>
              <a:t>{</a:t>
            </a:r>
            <a:br>
              <a:rPr lang="mr-IN" altLang="zh-CN" dirty="0"/>
            </a:br>
            <a:r>
              <a:rPr lang="mr-IN" altLang="zh-CN" dirty="0"/>
              <a:t>   </a:t>
            </a:r>
            <a:r>
              <a:rPr lang="mr-IN" altLang="zh-CN" dirty="0" err="1"/>
              <a:t>Update</a:t>
            </a:r>
            <a:r>
              <a:rPr lang="mr-IN" altLang="zh-CN" dirty="0"/>
              <a:t>(</a:t>
            </a:r>
            <a:r>
              <a:rPr lang="mr-IN" altLang="zh-CN" dirty="0" err="1"/>
              <a:t>data</a:t>
            </a:r>
            <a:r>
              <a:rPr lang="mr-IN" altLang="zh-CN" dirty="0"/>
              <a:t> </a:t>
            </a:r>
            <a:r>
              <a:rPr lang="mr-IN" altLang="zh-CN" dirty="0" err="1"/>
              <a:t>WeatherData</a:t>
            </a:r>
            <a:r>
              <a:rPr lang="mr-IN" altLang="zh-CN" dirty="0"/>
              <a:t>)</a:t>
            </a:r>
            <a:br>
              <a:rPr lang="mr-IN" altLang="zh-CN" dirty="0"/>
            </a:br>
            <a:r>
              <a:rPr lang="mr-IN" altLang="zh-CN" dirty="0"/>
              <a:t>}</a:t>
            </a:r>
            <a:endParaRPr lang="zh-CN" altLang="en-US" dirty="0"/>
          </a:p>
          <a:p>
            <a:endParaRPr lang="en-US" altLang="zh-CN" i="1" dirty="0" smtClean="0">
              <a:solidFill>
                <a:srgbClr val="808080"/>
              </a:solidFill>
            </a:endParaRPr>
          </a:p>
          <a:p>
            <a:r>
              <a:rPr lang="mr-IN" altLang="zh-CN" i="1" dirty="0" smtClean="0">
                <a:solidFill>
                  <a:srgbClr val="808080"/>
                </a:solidFill>
              </a:rPr>
              <a:t>//</a:t>
            </a:r>
            <a:r>
              <a:rPr lang="zh-CN" altLang="mr-IN" i="1" dirty="0">
                <a:solidFill>
                  <a:srgbClr val="808080"/>
                </a:solidFill>
              </a:rPr>
              <a:t>布告板</a:t>
            </a:r>
            <a:br>
              <a:rPr lang="zh-CN" altLang="mr-IN" i="1" dirty="0">
                <a:solidFill>
                  <a:srgbClr val="808080"/>
                </a:solidFill>
              </a:rPr>
            </a:br>
            <a:r>
              <a:rPr lang="mr-IN" altLang="zh-CN" b="1" dirty="0" err="1">
                <a:solidFill>
                  <a:srgbClr val="000080"/>
                </a:solidFill>
              </a:rPr>
              <a:t>type</a:t>
            </a:r>
            <a:r>
              <a:rPr lang="mr-IN" altLang="zh-CN" b="1" dirty="0">
                <a:solidFill>
                  <a:srgbClr val="000080"/>
                </a:solidFill>
              </a:rPr>
              <a:t> </a:t>
            </a:r>
            <a:r>
              <a:rPr lang="mr-IN" altLang="zh-CN" dirty="0"/>
              <a:t>(</a:t>
            </a:r>
            <a:br>
              <a:rPr lang="mr-IN" altLang="zh-CN" dirty="0"/>
            </a:br>
            <a:r>
              <a:rPr lang="mr-IN" altLang="zh-CN" dirty="0"/>
              <a:t>   </a:t>
            </a:r>
            <a:r>
              <a:rPr lang="mr-IN" altLang="zh-CN" dirty="0" err="1"/>
              <a:t>DisplayItf</a:t>
            </a:r>
            <a:r>
              <a:rPr lang="mr-IN" altLang="zh-CN" dirty="0"/>
              <a:t> </a:t>
            </a:r>
            <a:r>
              <a:rPr lang="mr-IN" altLang="zh-CN" b="1" dirty="0" err="1">
                <a:solidFill>
                  <a:srgbClr val="000080"/>
                </a:solidFill>
              </a:rPr>
              <a:t>interface</a:t>
            </a:r>
            <a:r>
              <a:rPr lang="mr-IN" altLang="zh-CN" b="1" dirty="0">
                <a:solidFill>
                  <a:srgbClr val="000080"/>
                </a:solidFill>
              </a:rPr>
              <a:t> </a:t>
            </a:r>
            <a:r>
              <a:rPr lang="mr-IN" altLang="zh-CN" dirty="0"/>
              <a:t>{</a:t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/>
              <a:t>Display</a:t>
            </a:r>
            <a:r>
              <a:rPr lang="mr-IN" altLang="zh-CN" dirty="0"/>
              <a:t>()</a:t>
            </a:r>
            <a:br>
              <a:rPr lang="mr-IN" altLang="zh-CN" dirty="0"/>
            </a:br>
            <a:r>
              <a:rPr lang="mr-IN" altLang="zh-CN" dirty="0"/>
              <a:t>   </a:t>
            </a:r>
            <a:r>
              <a:rPr lang="mr-IN" altLang="zh-CN" dirty="0" smtClean="0"/>
              <a:t>}</a:t>
            </a:r>
            <a:r>
              <a:rPr lang="mr-IN" altLang="zh-CN" dirty="0"/>
              <a:t/>
            </a:r>
            <a:br>
              <a:rPr lang="mr-IN" altLang="zh-CN" dirty="0"/>
            </a:br>
            <a:r>
              <a:rPr lang="mr-IN" altLang="zh-CN" dirty="0"/>
              <a:t>   </a:t>
            </a:r>
            <a:r>
              <a:rPr lang="mr-IN" altLang="zh-CN" dirty="0" err="1"/>
              <a:t>DisplayBoard</a:t>
            </a:r>
            <a:r>
              <a:rPr lang="mr-IN" altLang="zh-CN" dirty="0"/>
              <a:t> </a:t>
            </a:r>
            <a:r>
              <a:rPr lang="mr-IN" altLang="zh-CN" b="1" dirty="0" err="1">
                <a:solidFill>
                  <a:srgbClr val="000080"/>
                </a:solidFill>
              </a:rPr>
              <a:t>struct</a:t>
            </a:r>
            <a:r>
              <a:rPr lang="mr-IN" altLang="zh-CN" b="1" dirty="0">
                <a:solidFill>
                  <a:srgbClr val="000080"/>
                </a:solidFill>
              </a:rPr>
              <a:t> </a:t>
            </a:r>
            <a:r>
              <a:rPr lang="mr-IN" altLang="zh-CN" dirty="0"/>
              <a:t>{</a:t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/>
              <a:t>temp</a:t>
            </a:r>
            <a:r>
              <a:rPr lang="mr-IN" altLang="zh-CN" dirty="0"/>
              <a:t>     float64</a:t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/>
              <a:t>humidity</a:t>
            </a:r>
            <a:r>
              <a:rPr lang="mr-IN" altLang="zh-CN" dirty="0"/>
              <a:t> float64</a:t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/>
              <a:t>pressure</a:t>
            </a:r>
            <a:r>
              <a:rPr lang="mr-IN" altLang="zh-CN" dirty="0"/>
              <a:t> float64</a:t>
            </a:r>
            <a:br>
              <a:rPr lang="mr-IN" altLang="zh-CN" dirty="0"/>
            </a:br>
            <a:r>
              <a:rPr lang="mr-IN" altLang="zh-CN" dirty="0"/>
              <a:t/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/>
              <a:t>boardType</a:t>
            </a:r>
            <a:r>
              <a:rPr lang="mr-IN" altLang="zh-CN" dirty="0"/>
              <a:t> </a:t>
            </a:r>
            <a:r>
              <a:rPr lang="mr-IN" altLang="zh-CN" dirty="0" err="1"/>
              <a:t>string</a:t>
            </a:r>
            <a:r>
              <a:rPr lang="mr-IN" altLang="zh-CN" dirty="0"/>
              <a:t>    </a:t>
            </a:r>
            <a:r>
              <a:rPr lang="mr-IN" altLang="zh-CN" i="1" dirty="0">
                <a:solidFill>
                  <a:srgbClr val="808080"/>
                </a:solidFill>
              </a:rPr>
              <a:t>//</a:t>
            </a:r>
            <a:r>
              <a:rPr lang="zh-CN" altLang="mr-IN" i="1" dirty="0">
                <a:solidFill>
                  <a:srgbClr val="808080"/>
                </a:solidFill>
              </a:rPr>
              <a:t>布告板名称</a:t>
            </a:r>
            <a:br>
              <a:rPr lang="zh-CN" altLang="mr-IN" i="1" dirty="0">
                <a:solidFill>
                  <a:srgbClr val="808080"/>
                </a:solidFill>
              </a:rPr>
            </a:br>
            <a:r>
              <a:rPr lang="zh-CN" altLang="mr-IN" i="1" dirty="0">
                <a:solidFill>
                  <a:srgbClr val="808080"/>
                </a:solidFill>
              </a:rPr>
              <a:t>      </a:t>
            </a:r>
            <a:r>
              <a:rPr lang="zh-CN" altLang="en-US" i="1" dirty="0" smtClean="0">
                <a:solidFill>
                  <a:srgbClr val="808080"/>
                </a:solidFill>
              </a:rPr>
              <a:t>      </a:t>
            </a:r>
            <a:r>
              <a:rPr lang="mr-IN" altLang="zh-CN" dirty="0" err="1" smtClean="0"/>
              <a:t>obj</a:t>
            </a:r>
            <a:r>
              <a:rPr lang="mr-IN" altLang="zh-CN" dirty="0" smtClean="0"/>
              <a:t>       </a:t>
            </a:r>
            <a:r>
              <a:rPr lang="mr-IN" altLang="zh-CN" dirty="0" err="1"/>
              <a:t>ObjectItf</a:t>
            </a:r>
            <a:r>
              <a:rPr lang="mr-IN" altLang="zh-CN" dirty="0"/>
              <a:t> </a:t>
            </a:r>
            <a:r>
              <a:rPr lang="mr-IN" altLang="zh-CN" i="1" dirty="0">
                <a:solidFill>
                  <a:srgbClr val="808080"/>
                </a:solidFill>
              </a:rPr>
              <a:t>//</a:t>
            </a:r>
            <a:r>
              <a:rPr lang="zh-CN" altLang="mr-IN" i="1" dirty="0">
                <a:solidFill>
                  <a:srgbClr val="808080"/>
                </a:solidFill>
              </a:rPr>
              <a:t>订阅的主题</a:t>
            </a:r>
            <a:br>
              <a:rPr lang="zh-CN" altLang="mr-IN" i="1" dirty="0">
                <a:solidFill>
                  <a:srgbClr val="808080"/>
                </a:solidFill>
              </a:rPr>
            </a:br>
            <a:r>
              <a:rPr lang="zh-CN" altLang="mr-IN" i="1" dirty="0">
                <a:solidFill>
                  <a:srgbClr val="808080"/>
                </a:solidFill>
              </a:rPr>
              <a:t>   </a:t>
            </a:r>
            <a:r>
              <a:rPr lang="mr-IN" altLang="zh-CN" dirty="0"/>
              <a:t>}</a:t>
            </a:r>
            <a:br>
              <a:rPr lang="mr-IN" altLang="zh-CN" dirty="0"/>
            </a:br>
            <a:r>
              <a:rPr lang="mr-IN" altLang="zh-CN" dirty="0" smtClean="0"/>
              <a:t>)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6448646" y="1368340"/>
            <a:ext cx="3960628" cy="535531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i="1" dirty="0">
                <a:solidFill>
                  <a:srgbClr val="808080"/>
                </a:solidFill>
              </a:rPr>
              <a:t>//</a:t>
            </a:r>
            <a:r>
              <a:rPr lang="zh-CN" altLang="en-US" i="1" dirty="0">
                <a:solidFill>
                  <a:srgbClr val="808080"/>
                </a:solidFill>
              </a:rPr>
              <a:t>创建布告栏（订阅者）实例</a:t>
            </a:r>
            <a:br>
              <a:rPr lang="zh-CN" altLang="en-US" i="1" dirty="0">
                <a:solidFill>
                  <a:srgbClr val="808080"/>
                </a:solidFill>
              </a:rPr>
            </a:br>
            <a:r>
              <a:rPr lang="en-US" altLang="zh-CN" b="1" dirty="0">
                <a:solidFill>
                  <a:srgbClr val="000080"/>
                </a:solidFill>
              </a:rPr>
              <a:t>type </a:t>
            </a:r>
            <a:r>
              <a:rPr lang="en-US" altLang="zh-CN" dirty="0"/>
              <a:t>(</a:t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CurrentConditionDisplay</a:t>
            </a:r>
            <a:r>
              <a:rPr lang="en-US" altLang="zh-CN" dirty="0"/>
              <a:t> </a:t>
            </a:r>
            <a:r>
              <a:rPr lang="en-US" altLang="zh-CN" b="1" dirty="0" err="1">
                <a:solidFill>
                  <a:srgbClr val="000080"/>
                </a:solidFill>
              </a:rPr>
              <a:t>struct</a:t>
            </a:r>
            <a:r>
              <a:rPr lang="en-US" altLang="zh-CN" b="1" dirty="0">
                <a:solidFill>
                  <a:srgbClr val="000080"/>
                </a:solidFill>
              </a:rPr>
              <a:t> </a:t>
            </a:r>
            <a:r>
              <a:rPr lang="en-US" altLang="zh-CN" dirty="0"/>
              <a:t>{</a:t>
            </a:r>
            <a:br>
              <a:rPr lang="en-US" altLang="zh-CN" dirty="0"/>
            </a:br>
            <a:r>
              <a:rPr lang="en-US" altLang="zh-CN" dirty="0"/>
              <a:t>      </a:t>
            </a:r>
            <a:r>
              <a:rPr lang="en-US" altLang="zh-CN" dirty="0" err="1"/>
              <a:t>DisplayBoard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}</a:t>
            </a:r>
            <a:br>
              <a:rPr lang="en-US" altLang="zh-CN" dirty="0"/>
            </a:b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StatisticsDisplay</a:t>
            </a:r>
            <a:r>
              <a:rPr lang="en-US" altLang="zh-CN" dirty="0"/>
              <a:t> </a:t>
            </a:r>
            <a:r>
              <a:rPr lang="en-US" altLang="zh-CN" b="1" dirty="0" err="1">
                <a:solidFill>
                  <a:srgbClr val="000080"/>
                </a:solidFill>
              </a:rPr>
              <a:t>struct</a:t>
            </a:r>
            <a:r>
              <a:rPr lang="en-US" altLang="zh-CN" b="1" dirty="0">
                <a:solidFill>
                  <a:srgbClr val="000080"/>
                </a:solidFill>
              </a:rPr>
              <a:t> </a:t>
            </a:r>
            <a:r>
              <a:rPr lang="en-US" altLang="zh-CN" dirty="0"/>
              <a:t>{</a:t>
            </a:r>
            <a:br>
              <a:rPr lang="en-US" altLang="zh-CN" dirty="0"/>
            </a:br>
            <a:r>
              <a:rPr lang="en-US" altLang="zh-CN" dirty="0"/>
              <a:t>      </a:t>
            </a:r>
            <a:r>
              <a:rPr lang="en-US" altLang="zh-CN" dirty="0" err="1"/>
              <a:t>DisplayBoard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   </a:t>
            </a:r>
            <a:r>
              <a:rPr lang="en-US" altLang="zh-CN" dirty="0" err="1"/>
              <a:t>tmpHist</a:t>
            </a:r>
            <a:r>
              <a:rPr lang="en-US" altLang="zh-CN" dirty="0"/>
              <a:t>  []float64 </a:t>
            </a:r>
            <a:r>
              <a:rPr lang="en-US" altLang="zh-CN" i="1" dirty="0">
                <a:solidFill>
                  <a:srgbClr val="808080"/>
                </a:solidFill>
              </a:rPr>
              <a:t>//</a:t>
            </a:r>
            <a:r>
              <a:rPr lang="zh-CN" altLang="en-US" i="1" dirty="0">
                <a:solidFill>
                  <a:srgbClr val="808080"/>
                </a:solidFill>
              </a:rPr>
              <a:t>记录历史数据</a:t>
            </a:r>
            <a:br>
              <a:rPr lang="zh-CN" altLang="en-US" i="1" dirty="0">
                <a:solidFill>
                  <a:srgbClr val="808080"/>
                </a:solidFill>
              </a:rPr>
            </a:br>
            <a:r>
              <a:rPr lang="zh-CN" altLang="en-US" i="1" dirty="0">
                <a:solidFill>
                  <a:srgbClr val="808080"/>
                </a:solidFill>
              </a:rPr>
              <a:t>      </a:t>
            </a:r>
            <a:r>
              <a:rPr lang="en-US" altLang="zh-CN" dirty="0" err="1"/>
              <a:t>humHist</a:t>
            </a:r>
            <a:r>
              <a:rPr lang="en-US" altLang="zh-CN" dirty="0"/>
              <a:t>  []float64</a:t>
            </a:r>
            <a:br>
              <a:rPr lang="en-US" altLang="zh-CN" dirty="0"/>
            </a:br>
            <a:r>
              <a:rPr lang="en-US" altLang="zh-CN" dirty="0"/>
              <a:t>      </a:t>
            </a:r>
            <a:r>
              <a:rPr lang="en-US" altLang="zh-CN" dirty="0" err="1"/>
              <a:t>presHist</a:t>
            </a:r>
            <a:r>
              <a:rPr lang="en-US" altLang="zh-CN" dirty="0"/>
              <a:t> []float64</a:t>
            </a:r>
            <a:br>
              <a:rPr lang="en-US" altLang="zh-CN" dirty="0"/>
            </a:br>
            <a:r>
              <a:rPr lang="en-US" altLang="zh-CN" dirty="0"/>
              <a:t>   }</a:t>
            </a:r>
            <a:br>
              <a:rPr lang="en-US" altLang="zh-CN" dirty="0"/>
            </a:b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ForecastDisplay</a:t>
            </a:r>
            <a:r>
              <a:rPr lang="en-US" altLang="zh-CN" dirty="0"/>
              <a:t> </a:t>
            </a:r>
            <a:r>
              <a:rPr lang="en-US" altLang="zh-CN" b="1" dirty="0" err="1">
                <a:solidFill>
                  <a:srgbClr val="000080"/>
                </a:solidFill>
              </a:rPr>
              <a:t>struct</a:t>
            </a:r>
            <a:r>
              <a:rPr lang="en-US" altLang="zh-CN" b="1" dirty="0">
                <a:solidFill>
                  <a:srgbClr val="000080"/>
                </a:solidFill>
              </a:rPr>
              <a:t> </a:t>
            </a:r>
            <a:r>
              <a:rPr lang="en-US" altLang="zh-CN" dirty="0"/>
              <a:t>{</a:t>
            </a:r>
            <a:br>
              <a:rPr lang="en-US" altLang="zh-CN" dirty="0"/>
            </a:br>
            <a:r>
              <a:rPr lang="en-US" altLang="zh-CN" dirty="0"/>
              <a:t>      </a:t>
            </a:r>
            <a:r>
              <a:rPr lang="en-US" altLang="zh-CN" dirty="0" err="1"/>
              <a:t>DisplayBoard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}</a:t>
            </a:r>
            <a:br>
              <a:rPr lang="en-US" altLang="zh-CN" dirty="0"/>
            </a:br>
            <a:r>
              <a:rPr lang="en-US" altLang="zh-CN" dirty="0"/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825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观察者实现（</a:t>
            </a:r>
            <a:r>
              <a:rPr kumimoji="1" lang="en-US" altLang="zh-CN" dirty="0"/>
              <a:t>2</a:t>
            </a:r>
            <a:r>
              <a:rPr kumimoji="1" lang="en-US" altLang="zh-CN" dirty="0" smtClean="0"/>
              <a:t>/2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6921795" y="343860"/>
            <a:ext cx="5061098" cy="646330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 err="1">
                <a:solidFill>
                  <a:srgbClr val="000080"/>
                </a:solidFill>
              </a:rPr>
              <a:t>func</a:t>
            </a:r>
            <a:r>
              <a:rPr lang="en-US" altLang="zh-CN" b="1" dirty="0">
                <a:solidFill>
                  <a:srgbClr val="000080"/>
                </a:solidFill>
              </a:rPr>
              <a:t> </a:t>
            </a:r>
            <a:r>
              <a:rPr lang="en-US" altLang="zh-CN" dirty="0"/>
              <a:t>(d *</a:t>
            </a:r>
            <a:r>
              <a:rPr lang="en-US" altLang="zh-CN" dirty="0" err="1"/>
              <a:t>DisplayBoard</a:t>
            </a:r>
            <a:r>
              <a:rPr lang="en-US" altLang="zh-CN" dirty="0"/>
              <a:t>) Display() {</a:t>
            </a:r>
            <a:br>
              <a:rPr lang="en-US" altLang="zh-CN" dirty="0"/>
            </a:br>
            <a:r>
              <a:rPr lang="en-US" altLang="zh-CN" dirty="0" err="1" smtClean="0"/>
              <a:t>fmt.Printf</a:t>
            </a:r>
            <a:r>
              <a:rPr lang="en-US" altLang="zh-CN" dirty="0"/>
              <a:t>(</a:t>
            </a:r>
            <a:r>
              <a:rPr lang="en-US" altLang="zh-CN" b="1" dirty="0">
                <a:solidFill>
                  <a:srgbClr val="008000"/>
                </a:solidFill>
              </a:rPr>
              <a:t>"</a:t>
            </a:r>
            <a:r>
              <a:rPr lang="en-US" altLang="zh-CN" b="1" dirty="0" err="1">
                <a:solidFill>
                  <a:srgbClr val="008000"/>
                </a:solidFill>
              </a:rPr>
              <a:t>DisplayBoar</a:t>
            </a:r>
            <a:r>
              <a:rPr lang="en-US" altLang="zh-CN" b="1" dirty="0">
                <a:solidFill>
                  <a:srgbClr val="008000"/>
                </a:solidFill>
              </a:rPr>
              <a:t> %s: temp:%f, hum:%f, </a:t>
            </a:r>
          </a:p>
          <a:p>
            <a:r>
              <a:rPr lang="en-US" altLang="zh-CN" b="1" dirty="0" err="1" smtClean="0">
                <a:solidFill>
                  <a:srgbClr val="008000"/>
                </a:solidFill>
              </a:rPr>
              <a:t>pres</a:t>
            </a:r>
            <a:r>
              <a:rPr lang="en-US" altLang="zh-CN" b="1" dirty="0">
                <a:solidFill>
                  <a:srgbClr val="008000"/>
                </a:solidFill>
              </a:rPr>
              <a:t>:%f\n"</a:t>
            </a:r>
            <a:r>
              <a:rPr lang="en-US" altLang="zh-CN" dirty="0"/>
              <a:t>, </a:t>
            </a:r>
            <a:r>
              <a:rPr lang="en-US" altLang="zh-CN" dirty="0" err="1"/>
              <a:t>d.boardType</a:t>
            </a:r>
            <a:r>
              <a:rPr lang="en-US" altLang="zh-CN" dirty="0"/>
              <a:t>, </a:t>
            </a:r>
            <a:r>
              <a:rPr lang="en-US" altLang="zh-CN" dirty="0" err="1"/>
              <a:t>d.temp</a:t>
            </a:r>
            <a:r>
              <a:rPr lang="en-US" altLang="zh-CN" dirty="0"/>
              <a:t>, </a:t>
            </a:r>
            <a:r>
              <a:rPr lang="en-US" altLang="zh-CN" dirty="0" err="1"/>
              <a:t>d.humidity</a:t>
            </a:r>
            <a:r>
              <a:rPr lang="en-US" altLang="zh-CN" dirty="0"/>
              <a:t>, </a:t>
            </a:r>
            <a:endParaRPr lang="en-US" altLang="zh-CN" dirty="0" smtClean="0"/>
          </a:p>
          <a:p>
            <a:r>
              <a:rPr lang="en-US" altLang="zh-CN" dirty="0" err="1" smtClean="0"/>
              <a:t>d.pressure</a:t>
            </a:r>
            <a:r>
              <a:rPr lang="en-US" altLang="zh-CN" dirty="0" smtClean="0"/>
              <a:t>)} </a:t>
            </a:r>
          </a:p>
          <a:p>
            <a:endParaRPr lang="en-US" altLang="zh-CN" b="1" dirty="0">
              <a:solidFill>
                <a:srgbClr val="000080"/>
              </a:solidFill>
            </a:endParaRPr>
          </a:p>
          <a:p>
            <a:r>
              <a:rPr lang="en-US" altLang="zh-CN" b="1" dirty="0" err="1" smtClean="0">
                <a:solidFill>
                  <a:srgbClr val="000080"/>
                </a:solidFill>
              </a:rPr>
              <a:t>func</a:t>
            </a:r>
            <a:r>
              <a:rPr lang="en-US" altLang="zh-CN" b="1" dirty="0" smtClean="0">
                <a:solidFill>
                  <a:srgbClr val="000080"/>
                </a:solidFill>
              </a:rPr>
              <a:t> </a:t>
            </a:r>
            <a:r>
              <a:rPr lang="en-US" altLang="zh-CN" dirty="0" err="1"/>
              <a:t>newCurrentConditionDisplay</a:t>
            </a:r>
            <a:r>
              <a:rPr lang="en-US" altLang="zh-CN" dirty="0"/>
              <a:t>(</a:t>
            </a:r>
            <a:r>
              <a:rPr lang="en-US" altLang="zh-CN" dirty="0" err="1"/>
              <a:t>obj</a:t>
            </a:r>
            <a:r>
              <a:rPr lang="en-US" altLang="zh-CN" dirty="0"/>
              <a:t> </a:t>
            </a:r>
            <a:r>
              <a:rPr lang="en-US" altLang="zh-CN" dirty="0" err="1"/>
              <a:t>ObjectItf</a:t>
            </a:r>
            <a:r>
              <a:rPr lang="en-US" altLang="zh-CN" dirty="0"/>
              <a:t>) {</a:t>
            </a:r>
            <a:br>
              <a:rPr lang="en-US" altLang="zh-CN" dirty="0"/>
            </a:br>
            <a:r>
              <a:rPr lang="en-US" altLang="zh-CN" dirty="0"/>
              <a:t>   c := new(</a:t>
            </a:r>
            <a:r>
              <a:rPr lang="en-US" altLang="zh-CN" dirty="0" err="1"/>
              <a:t>CurrentConditionDisplay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c.boardType</a:t>
            </a:r>
            <a:r>
              <a:rPr lang="en-US" altLang="zh-CN" dirty="0"/>
              <a:t> = </a:t>
            </a:r>
            <a:r>
              <a:rPr lang="en-US" altLang="zh-CN" b="1" dirty="0">
                <a:solidFill>
                  <a:srgbClr val="008000"/>
                </a:solidFill>
              </a:rPr>
              <a:t>"</a:t>
            </a:r>
            <a:r>
              <a:rPr lang="en-US" altLang="zh-CN" b="1" dirty="0" err="1">
                <a:solidFill>
                  <a:srgbClr val="008000"/>
                </a:solidFill>
              </a:rPr>
              <a:t>CurrentConditionDisplay</a:t>
            </a:r>
            <a:r>
              <a:rPr lang="en-US" altLang="zh-CN" b="1" dirty="0">
                <a:solidFill>
                  <a:srgbClr val="008000"/>
                </a:solidFill>
              </a:rPr>
              <a:t>"</a:t>
            </a:r>
            <a:br>
              <a:rPr lang="en-US" altLang="zh-CN" b="1" dirty="0">
                <a:solidFill>
                  <a:srgbClr val="008000"/>
                </a:solidFill>
              </a:rPr>
            </a:br>
            <a:r>
              <a:rPr lang="en-US" altLang="zh-CN" b="1" dirty="0">
                <a:solidFill>
                  <a:srgbClr val="008000"/>
                </a:solidFill>
              </a:rPr>
              <a:t>   </a:t>
            </a:r>
            <a:r>
              <a:rPr lang="en-US" altLang="zh-CN" dirty="0" err="1"/>
              <a:t>c.obj</a:t>
            </a:r>
            <a:r>
              <a:rPr lang="en-US" altLang="zh-CN" dirty="0"/>
              <a:t> = </a:t>
            </a:r>
            <a:r>
              <a:rPr lang="en-US" altLang="zh-CN" dirty="0" err="1"/>
              <a:t>obj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c.obj.RegistObserver</a:t>
            </a:r>
            <a:r>
              <a:rPr lang="en-US" altLang="zh-CN" dirty="0"/>
              <a:t>(c)</a:t>
            </a:r>
            <a:br>
              <a:rPr lang="en-US" altLang="zh-CN" dirty="0"/>
            </a:br>
            <a:r>
              <a:rPr lang="en-US" altLang="zh-CN" dirty="0" smtClean="0"/>
              <a:t>}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b="1" dirty="0" err="1">
                <a:solidFill>
                  <a:srgbClr val="000080"/>
                </a:solidFill>
              </a:rPr>
              <a:t>func</a:t>
            </a:r>
            <a:r>
              <a:rPr lang="en-US" altLang="zh-CN" b="1" dirty="0">
                <a:solidFill>
                  <a:srgbClr val="000080"/>
                </a:solidFill>
              </a:rPr>
              <a:t> </a:t>
            </a:r>
            <a:r>
              <a:rPr lang="en-US" altLang="zh-CN" dirty="0" err="1"/>
              <a:t>newStatisticsDisplay</a:t>
            </a:r>
            <a:r>
              <a:rPr lang="en-US" altLang="zh-CN" dirty="0"/>
              <a:t>(</a:t>
            </a:r>
            <a:r>
              <a:rPr lang="en-US" altLang="zh-CN" dirty="0" err="1"/>
              <a:t>obj</a:t>
            </a:r>
            <a:r>
              <a:rPr lang="en-US" altLang="zh-CN" dirty="0"/>
              <a:t> </a:t>
            </a:r>
            <a:r>
              <a:rPr lang="en-US" altLang="zh-CN" dirty="0" err="1"/>
              <a:t>ObjectItf</a:t>
            </a:r>
            <a:r>
              <a:rPr lang="en-US" altLang="zh-CN" dirty="0"/>
              <a:t>) {</a:t>
            </a:r>
            <a:br>
              <a:rPr lang="en-US" altLang="zh-CN" dirty="0"/>
            </a:br>
            <a:r>
              <a:rPr lang="en-US" altLang="zh-CN" dirty="0"/>
              <a:t>   s := new(</a:t>
            </a:r>
            <a:r>
              <a:rPr lang="en-US" altLang="zh-CN" dirty="0" err="1"/>
              <a:t>StatisticsDisplay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s.boardType</a:t>
            </a:r>
            <a:r>
              <a:rPr lang="en-US" altLang="zh-CN" dirty="0"/>
              <a:t> = </a:t>
            </a:r>
            <a:r>
              <a:rPr lang="en-US" altLang="zh-CN" b="1" dirty="0">
                <a:solidFill>
                  <a:srgbClr val="008000"/>
                </a:solidFill>
              </a:rPr>
              <a:t>"</a:t>
            </a:r>
            <a:r>
              <a:rPr lang="en-US" altLang="zh-CN" b="1" dirty="0" err="1">
                <a:solidFill>
                  <a:srgbClr val="008000"/>
                </a:solidFill>
              </a:rPr>
              <a:t>StatisticsDisplay</a:t>
            </a:r>
            <a:r>
              <a:rPr lang="en-US" altLang="zh-CN" b="1" dirty="0">
                <a:solidFill>
                  <a:srgbClr val="008000"/>
                </a:solidFill>
              </a:rPr>
              <a:t>"</a:t>
            </a:r>
            <a:br>
              <a:rPr lang="en-US" altLang="zh-CN" b="1" dirty="0">
                <a:solidFill>
                  <a:srgbClr val="008000"/>
                </a:solidFill>
              </a:rPr>
            </a:br>
            <a:r>
              <a:rPr lang="en-US" altLang="zh-CN" b="1" dirty="0">
                <a:solidFill>
                  <a:srgbClr val="008000"/>
                </a:solidFill>
              </a:rPr>
              <a:t>   </a:t>
            </a:r>
            <a:r>
              <a:rPr lang="en-US" altLang="zh-CN" dirty="0" err="1"/>
              <a:t>s.obj</a:t>
            </a:r>
            <a:r>
              <a:rPr lang="en-US" altLang="zh-CN" dirty="0"/>
              <a:t> = </a:t>
            </a:r>
            <a:r>
              <a:rPr lang="en-US" altLang="zh-CN" dirty="0" err="1"/>
              <a:t>obj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s.obj.RegistObserver</a:t>
            </a:r>
            <a:r>
              <a:rPr lang="en-US" altLang="zh-CN" dirty="0"/>
              <a:t>(s)</a:t>
            </a:r>
            <a:br>
              <a:rPr lang="en-US" altLang="zh-CN" dirty="0"/>
            </a:br>
            <a:r>
              <a:rPr lang="en-US" altLang="zh-CN" dirty="0" smtClean="0"/>
              <a:t>}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b="1" dirty="0" err="1">
                <a:solidFill>
                  <a:srgbClr val="000080"/>
                </a:solidFill>
              </a:rPr>
              <a:t>func</a:t>
            </a:r>
            <a:r>
              <a:rPr lang="en-US" altLang="zh-CN" b="1" dirty="0">
                <a:solidFill>
                  <a:srgbClr val="000080"/>
                </a:solidFill>
              </a:rPr>
              <a:t> </a:t>
            </a:r>
            <a:r>
              <a:rPr lang="en-US" altLang="zh-CN" dirty="0" err="1"/>
              <a:t>newForecastDisplay</a:t>
            </a:r>
            <a:r>
              <a:rPr lang="en-US" altLang="zh-CN" dirty="0"/>
              <a:t>(</a:t>
            </a:r>
            <a:r>
              <a:rPr lang="en-US" altLang="zh-CN" dirty="0" err="1"/>
              <a:t>obj</a:t>
            </a:r>
            <a:r>
              <a:rPr lang="en-US" altLang="zh-CN" dirty="0"/>
              <a:t> </a:t>
            </a:r>
            <a:r>
              <a:rPr lang="en-US" altLang="zh-CN" dirty="0" err="1"/>
              <a:t>ObjectItf</a:t>
            </a:r>
            <a:r>
              <a:rPr lang="en-US" altLang="zh-CN" dirty="0"/>
              <a:t>) {</a:t>
            </a:r>
            <a:br>
              <a:rPr lang="en-US" altLang="zh-CN" dirty="0"/>
            </a:br>
            <a:r>
              <a:rPr lang="en-US" altLang="zh-CN" dirty="0"/>
              <a:t>   f := new(</a:t>
            </a:r>
            <a:r>
              <a:rPr lang="en-US" altLang="zh-CN" dirty="0" err="1"/>
              <a:t>ForecastDisplay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f.boardType</a:t>
            </a:r>
            <a:r>
              <a:rPr lang="en-US" altLang="zh-CN" dirty="0"/>
              <a:t> = </a:t>
            </a:r>
            <a:r>
              <a:rPr lang="en-US" altLang="zh-CN" b="1" dirty="0">
                <a:solidFill>
                  <a:srgbClr val="008000"/>
                </a:solidFill>
              </a:rPr>
              <a:t>"</a:t>
            </a:r>
            <a:r>
              <a:rPr lang="en-US" altLang="zh-CN" b="1" dirty="0" err="1">
                <a:solidFill>
                  <a:srgbClr val="008000"/>
                </a:solidFill>
              </a:rPr>
              <a:t>ForecastDisplay</a:t>
            </a:r>
            <a:r>
              <a:rPr lang="en-US" altLang="zh-CN" b="1" dirty="0">
                <a:solidFill>
                  <a:srgbClr val="008000"/>
                </a:solidFill>
              </a:rPr>
              <a:t>"</a:t>
            </a:r>
            <a:br>
              <a:rPr lang="en-US" altLang="zh-CN" b="1" dirty="0">
                <a:solidFill>
                  <a:srgbClr val="008000"/>
                </a:solidFill>
              </a:rPr>
            </a:br>
            <a:r>
              <a:rPr lang="en-US" altLang="zh-CN" b="1" dirty="0">
                <a:solidFill>
                  <a:srgbClr val="008000"/>
                </a:solidFill>
              </a:rPr>
              <a:t>   </a:t>
            </a:r>
            <a:r>
              <a:rPr lang="en-US" altLang="zh-CN" dirty="0" err="1"/>
              <a:t>f.obj</a:t>
            </a:r>
            <a:r>
              <a:rPr lang="en-US" altLang="zh-CN" dirty="0"/>
              <a:t> = </a:t>
            </a:r>
            <a:r>
              <a:rPr lang="en-US" altLang="zh-CN" dirty="0" err="1"/>
              <a:t>obj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f.obj.RegistObserver</a:t>
            </a:r>
            <a:r>
              <a:rPr lang="en-US" altLang="zh-CN" dirty="0"/>
              <a:t>(f)</a:t>
            </a:r>
            <a:br>
              <a:rPr lang="en-US" altLang="zh-CN" dirty="0"/>
            </a:br>
            <a:r>
              <a:rPr lang="en-US" altLang="zh-CN" dirty="0"/>
              <a:t>}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400492" y="1451856"/>
            <a:ext cx="6372447" cy="535531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zh-CN" i="1" dirty="0" smtClean="0">
                <a:solidFill>
                  <a:srgbClr val="808080"/>
                </a:solidFill>
              </a:rPr>
              <a:t>//</a:t>
            </a:r>
            <a:r>
              <a:rPr lang="zh-CN" altLang="en-US" i="1" dirty="0">
                <a:solidFill>
                  <a:srgbClr val="808080"/>
                </a:solidFill>
              </a:rPr>
              <a:t>实现订阅者接口</a:t>
            </a:r>
            <a:br>
              <a:rPr lang="zh-CN" altLang="en-US" i="1" dirty="0">
                <a:solidFill>
                  <a:srgbClr val="808080"/>
                </a:solidFill>
              </a:rPr>
            </a:br>
            <a:r>
              <a:rPr lang="en-US" altLang="zh-CN" b="1" dirty="0" err="1">
                <a:solidFill>
                  <a:srgbClr val="000080"/>
                </a:solidFill>
              </a:rPr>
              <a:t>func</a:t>
            </a:r>
            <a:r>
              <a:rPr lang="en-US" altLang="zh-CN" b="1" dirty="0">
                <a:solidFill>
                  <a:srgbClr val="000080"/>
                </a:solidFill>
              </a:rPr>
              <a:t> </a:t>
            </a:r>
            <a:r>
              <a:rPr lang="en-US" altLang="zh-CN" dirty="0"/>
              <a:t>(c *</a:t>
            </a:r>
            <a:r>
              <a:rPr lang="en-US" altLang="zh-CN" dirty="0" err="1"/>
              <a:t>CurrentConditionDisplay</a:t>
            </a:r>
            <a:r>
              <a:rPr lang="en-US" altLang="zh-CN" dirty="0"/>
              <a:t>) Update(data </a:t>
            </a:r>
            <a:r>
              <a:rPr lang="en-US" altLang="zh-CN" dirty="0" err="1"/>
              <a:t>WeatherData</a:t>
            </a:r>
            <a:r>
              <a:rPr lang="en-US" altLang="zh-CN" dirty="0"/>
              <a:t>) {</a:t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c.temp</a:t>
            </a:r>
            <a:r>
              <a:rPr lang="en-US" altLang="zh-CN" dirty="0"/>
              <a:t> = </a:t>
            </a:r>
            <a:r>
              <a:rPr lang="en-US" altLang="zh-CN" dirty="0" err="1"/>
              <a:t>data.temp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c.humidity</a:t>
            </a:r>
            <a:r>
              <a:rPr lang="en-US" altLang="zh-CN" dirty="0"/>
              <a:t> = </a:t>
            </a:r>
            <a:r>
              <a:rPr lang="en-US" altLang="zh-CN" dirty="0" err="1"/>
              <a:t>data.humidity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c.pressure</a:t>
            </a:r>
            <a:r>
              <a:rPr lang="en-US" altLang="zh-CN" dirty="0"/>
              <a:t> = </a:t>
            </a:r>
            <a:r>
              <a:rPr lang="en-US" altLang="zh-CN" dirty="0" err="1"/>
              <a:t>data.pressure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c.Display</a:t>
            </a:r>
            <a:r>
              <a:rPr lang="en-US" altLang="zh-CN" dirty="0"/>
              <a:t>()</a:t>
            </a:r>
            <a:br>
              <a:rPr lang="en-US" altLang="zh-CN" dirty="0"/>
            </a:br>
            <a:r>
              <a:rPr lang="en-US" altLang="zh-CN" dirty="0" smtClean="0"/>
              <a:t>}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b="1" dirty="0" err="1">
                <a:solidFill>
                  <a:srgbClr val="000080"/>
                </a:solidFill>
              </a:rPr>
              <a:t>func</a:t>
            </a:r>
            <a:r>
              <a:rPr lang="en-US" altLang="zh-CN" b="1" dirty="0">
                <a:solidFill>
                  <a:srgbClr val="000080"/>
                </a:solidFill>
              </a:rPr>
              <a:t> </a:t>
            </a:r>
            <a:r>
              <a:rPr lang="en-US" altLang="zh-CN" dirty="0"/>
              <a:t>(s *</a:t>
            </a:r>
            <a:r>
              <a:rPr lang="en-US" altLang="zh-CN" dirty="0" err="1"/>
              <a:t>StatisticsDisplay</a:t>
            </a:r>
            <a:r>
              <a:rPr lang="en-US" altLang="zh-CN" dirty="0"/>
              <a:t>) Update(data </a:t>
            </a:r>
            <a:r>
              <a:rPr lang="en-US" altLang="zh-CN" dirty="0" err="1"/>
              <a:t>WeatherData</a:t>
            </a:r>
            <a:r>
              <a:rPr lang="en-US" altLang="zh-CN" dirty="0"/>
              <a:t>) {</a:t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s.temp</a:t>
            </a:r>
            <a:r>
              <a:rPr lang="en-US" altLang="zh-CN" dirty="0"/>
              <a:t> = </a:t>
            </a:r>
            <a:r>
              <a:rPr lang="en-US" altLang="zh-CN" dirty="0" err="1"/>
              <a:t>data.temp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s.humidity</a:t>
            </a:r>
            <a:r>
              <a:rPr lang="en-US" altLang="zh-CN" dirty="0"/>
              <a:t> = </a:t>
            </a:r>
            <a:r>
              <a:rPr lang="en-US" altLang="zh-CN" dirty="0" err="1"/>
              <a:t>data.humidity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s.pressure</a:t>
            </a:r>
            <a:r>
              <a:rPr lang="en-US" altLang="zh-CN" dirty="0"/>
              <a:t> = </a:t>
            </a:r>
            <a:r>
              <a:rPr lang="en-US" altLang="zh-CN" dirty="0" err="1"/>
              <a:t>data.pressure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s.Display</a:t>
            </a:r>
            <a:r>
              <a:rPr lang="en-US" altLang="zh-CN" dirty="0"/>
              <a:t>()</a:t>
            </a:r>
            <a:br>
              <a:rPr lang="en-US" altLang="zh-CN" dirty="0"/>
            </a:br>
            <a:r>
              <a:rPr lang="en-US" altLang="zh-CN" dirty="0" smtClean="0"/>
              <a:t>}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b="1" dirty="0" err="1">
                <a:solidFill>
                  <a:srgbClr val="000080"/>
                </a:solidFill>
              </a:rPr>
              <a:t>func</a:t>
            </a:r>
            <a:r>
              <a:rPr lang="en-US" altLang="zh-CN" b="1" dirty="0">
                <a:solidFill>
                  <a:srgbClr val="000080"/>
                </a:solidFill>
              </a:rPr>
              <a:t> </a:t>
            </a:r>
            <a:r>
              <a:rPr lang="en-US" altLang="zh-CN" dirty="0"/>
              <a:t>(f *</a:t>
            </a:r>
            <a:r>
              <a:rPr lang="en-US" altLang="zh-CN" dirty="0" err="1"/>
              <a:t>ForecastDisplay</a:t>
            </a:r>
            <a:r>
              <a:rPr lang="en-US" altLang="zh-CN" dirty="0"/>
              <a:t>) Update(data </a:t>
            </a:r>
            <a:r>
              <a:rPr lang="en-US" altLang="zh-CN" dirty="0" err="1"/>
              <a:t>WeatherData</a:t>
            </a:r>
            <a:r>
              <a:rPr lang="en-US" altLang="zh-CN" dirty="0"/>
              <a:t>) {</a:t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f.temp</a:t>
            </a:r>
            <a:r>
              <a:rPr lang="en-US" altLang="zh-CN" dirty="0"/>
              <a:t> = </a:t>
            </a:r>
            <a:r>
              <a:rPr lang="en-US" altLang="zh-CN" dirty="0" err="1"/>
              <a:t>data.temp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f.humidity</a:t>
            </a:r>
            <a:r>
              <a:rPr lang="en-US" altLang="zh-CN" dirty="0"/>
              <a:t> = </a:t>
            </a:r>
            <a:r>
              <a:rPr lang="en-US" altLang="zh-CN" dirty="0" err="1"/>
              <a:t>data.humidity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f.pressure</a:t>
            </a:r>
            <a:r>
              <a:rPr lang="en-US" altLang="zh-CN" dirty="0"/>
              <a:t> = </a:t>
            </a:r>
            <a:r>
              <a:rPr lang="en-US" altLang="zh-CN" dirty="0" err="1"/>
              <a:t>data.pressure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f.Display</a:t>
            </a:r>
            <a:r>
              <a:rPr lang="en-US" altLang="zh-CN" dirty="0"/>
              <a:t>()</a:t>
            </a:r>
            <a:br>
              <a:rPr lang="en-US" altLang="zh-CN" dirty="0"/>
            </a:br>
            <a:r>
              <a:rPr lang="en-US" altLang="zh-CN" dirty="0" smtClean="0"/>
              <a:t>}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2999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启动测试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11643" y="1225689"/>
            <a:ext cx="7561521" cy="5632311"/>
          </a:xfrm>
          <a:prstGeom prst="rect">
            <a:avLst/>
          </a:prstGeom>
          <a:ln>
            <a:solidFill>
              <a:schemeClr val="accent6"/>
            </a:solidFill>
          </a:ln>
        </p:spPr>
        <p:txBody>
          <a:bodyPr wrap="square">
            <a:spAutoFit/>
          </a:bodyPr>
          <a:lstStyle/>
          <a:p>
            <a:r>
              <a:rPr lang="en-US" altLang="zh-CN" i="1" dirty="0">
                <a:solidFill>
                  <a:srgbClr val="808080"/>
                </a:solidFill>
              </a:rPr>
              <a:t>//</a:t>
            </a:r>
            <a:r>
              <a:rPr lang="zh-CN" altLang="en-US" i="1" dirty="0">
                <a:solidFill>
                  <a:srgbClr val="808080"/>
                </a:solidFill>
              </a:rPr>
              <a:t>我们用于模拟物理气象站</a:t>
            </a:r>
            <a:br>
              <a:rPr lang="zh-CN" altLang="en-US" i="1" dirty="0">
                <a:solidFill>
                  <a:srgbClr val="808080"/>
                </a:solidFill>
              </a:rPr>
            </a:br>
            <a:r>
              <a:rPr lang="en-US" altLang="zh-CN" b="1" dirty="0" err="1">
                <a:solidFill>
                  <a:srgbClr val="000080"/>
                </a:solidFill>
              </a:rPr>
              <a:t>func</a:t>
            </a:r>
            <a:r>
              <a:rPr lang="en-US" altLang="zh-CN" b="1" dirty="0">
                <a:solidFill>
                  <a:srgbClr val="000080"/>
                </a:solidFill>
              </a:rPr>
              <a:t> </a:t>
            </a:r>
            <a:r>
              <a:rPr lang="en-US" altLang="zh-CN" dirty="0"/>
              <a:t>(w *</a:t>
            </a:r>
            <a:r>
              <a:rPr lang="en-US" altLang="zh-CN" dirty="0" err="1"/>
              <a:t>WeatherData</a:t>
            </a:r>
            <a:r>
              <a:rPr lang="en-US" altLang="zh-CN" dirty="0"/>
              <a:t>) </a:t>
            </a:r>
            <a:r>
              <a:rPr lang="en-US" altLang="zh-CN" dirty="0" err="1"/>
              <a:t>setMeaurement</a:t>
            </a:r>
            <a:r>
              <a:rPr lang="en-US" altLang="zh-CN" dirty="0"/>
              <a:t>(temp, humidity, pressure float64) {</a:t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w.temp</a:t>
            </a:r>
            <a:r>
              <a:rPr lang="en-US" altLang="zh-CN" dirty="0"/>
              <a:t> = temp</a:t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w.humidity</a:t>
            </a:r>
            <a:r>
              <a:rPr lang="en-US" altLang="zh-CN" dirty="0"/>
              <a:t> = temp</a:t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w.pressure</a:t>
            </a:r>
            <a:r>
              <a:rPr lang="en-US" altLang="zh-CN" dirty="0"/>
              <a:t> = pressure</a:t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>
                <a:solidFill>
                  <a:srgbClr val="FF0000"/>
                </a:solidFill>
              </a:rPr>
              <a:t>w.MeasurementsChanged</a:t>
            </a:r>
            <a:r>
              <a:rPr lang="en-US" altLang="zh-CN" dirty="0">
                <a:solidFill>
                  <a:srgbClr val="FF0000"/>
                </a:solidFill>
              </a:rPr>
              <a:t>()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 smtClean="0"/>
              <a:t>}</a:t>
            </a:r>
          </a:p>
          <a:p>
            <a:r>
              <a:rPr lang="en-US" altLang="zh-CN" b="1" dirty="0" err="1"/>
              <a:t>func</a:t>
            </a:r>
            <a:r>
              <a:rPr lang="en-US" altLang="zh-CN" b="1" dirty="0"/>
              <a:t> </a:t>
            </a:r>
            <a:r>
              <a:rPr lang="en-US" altLang="zh-CN" dirty="0"/>
              <a:t>TestV2(t *</a:t>
            </a:r>
            <a:r>
              <a:rPr lang="en-US" altLang="zh-CN" dirty="0" err="1"/>
              <a:t>testing.T</a:t>
            </a:r>
            <a:r>
              <a:rPr lang="en-US" altLang="zh-CN" dirty="0"/>
              <a:t>) {</a:t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i="1" dirty="0"/>
              <a:t>//</a:t>
            </a:r>
            <a:r>
              <a:rPr lang="zh-CN" altLang="en-US" i="1" dirty="0"/>
              <a:t>创建主题实例</a:t>
            </a:r>
            <a:br>
              <a:rPr lang="zh-CN" altLang="en-US" i="1" dirty="0"/>
            </a:br>
            <a:r>
              <a:rPr lang="zh-CN" altLang="en-US" i="1" dirty="0"/>
              <a:t>   </a:t>
            </a:r>
            <a:r>
              <a:rPr lang="en-US" altLang="zh-CN" b="1" dirty="0" err="1"/>
              <a:t>var</a:t>
            </a:r>
            <a:r>
              <a:rPr lang="en-US" altLang="zh-CN" b="1" dirty="0"/>
              <a:t> </a:t>
            </a:r>
            <a:r>
              <a:rPr lang="en-US" altLang="zh-CN" dirty="0" err="1"/>
              <a:t>weatherData</a:t>
            </a:r>
            <a:r>
              <a:rPr lang="en-US" altLang="zh-CN" dirty="0"/>
              <a:t> = new(</a:t>
            </a:r>
            <a:r>
              <a:rPr lang="en-US" altLang="zh-CN" dirty="0" err="1"/>
              <a:t>WeatherData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i="1" dirty="0"/>
              <a:t>//</a:t>
            </a:r>
            <a:r>
              <a:rPr lang="zh-CN" altLang="en-US" i="1" dirty="0"/>
              <a:t>创建观察者实例</a:t>
            </a:r>
            <a:br>
              <a:rPr lang="zh-CN" altLang="en-US" i="1" dirty="0"/>
            </a:br>
            <a:r>
              <a:rPr lang="zh-CN" altLang="en-US" i="1" dirty="0"/>
              <a:t>   </a:t>
            </a:r>
            <a:r>
              <a:rPr lang="en-US" altLang="zh-CN" dirty="0" err="1"/>
              <a:t>newCurrentConditionDisplay</a:t>
            </a:r>
            <a:r>
              <a:rPr lang="en-US" altLang="zh-CN" dirty="0"/>
              <a:t>(</a:t>
            </a:r>
            <a:r>
              <a:rPr lang="en-US" altLang="zh-CN" dirty="0" err="1"/>
              <a:t>weatherData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newStatisticsDisplay</a:t>
            </a:r>
            <a:r>
              <a:rPr lang="en-US" altLang="zh-CN" dirty="0"/>
              <a:t>(</a:t>
            </a:r>
            <a:r>
              <a:rPr lang="en-US" altLang="zh-CN" dirty="0" err="1"/>
              <a:t>weatherData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newForecastDisplay</a:t>
            </a:r>
            <a:r>
              <a:rPr lang="en-US" altLang="zh-CN" dirty="0"/>
              <a:t>(</a:t>
            </a:r>
            <a:r>
              <a:rPr lang="en-US" altLang="zh-CN" dirty="0" err="1"/>
              <a:t>weatherData</a:t>
            </a:r>
            <a:r>
              <a:rPr lang="en-US" altLang="zh-CN" dirty="0"/>
              <a:t>)</a:t>
            </a:r>
            <a:br>
              <a:rPr lang="en-US" altLang="zh-CN" dirty="0"/>
            </a:b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i="1" dirty="0"/>
              <a:t>//</a:t>
            </a:r>
            <a:r>
              <a:rPr lang="zh-CN" altLang="en-US" i="1" dirty="0"/>
              <a:t>模拟新的气象预测</a:t>
            </a:r>
            <a:br>
              <a:rPr lang="zh-CN" altLang="en-US" i="1" dirty="0"/>
            </a:br>
            <a:r>
              <a:rPr lang="zh-CN" altLang="en-US" i="1" dirty="0"/>
              <a:t>   </a:t>
            </a:r>
            <a:r>
              <a:rPr lang="en-US" altLang="zh-CN" dirty="0" err="1"/>
              <a:t>weatherData.setMeaurement</a:t>
            </a:r>
            <a:r>
              <a:rPr lang="en-US" altLang="zh-CN" dirty="0"/>
              <a:t>(5, 6, 7</a:t>
            </a:r>
            <a:r>
              <a:rPr lang="en-US" altLang="zh-CN" dirty="0" smtClean="0"/>
              <a:t>)</a:t>
            </a:r>
          </a:p>
          <a:p>
            <a:r>
              <a:rPr lang="zh-CN" altLang="en-US" dirty="0" smtClean="0"/>
              <a:t>   </a:t>
            </a:r>
            <a:r>
              <a:rPr lang="en-US" altLang="zh-CN" dirty="0" err="1" smtClean="0"/>
              <a:t>weatherData.setMeaurement</a:t>
            </a:r>
            <a:r>
              <a:rPr lang="en-US" altLang="zh-CN" dirty="0" smtClean="0"/>
              <a:t>(8</a:t>
            </a:r>
            <a:r>
              <a:rPr lang="en-US" altLang="zh-CN" dirty="0"/>
              <a:t>, 9, 10) </a:t>
            </a:r>
            <a:br>
              <a:rPr lang="en-US" altLang="zh-CN" dirty="0"/>
            </a:br>
            <a:r>
              <a:rPr lang="en-US" altLang="zh-CN" dirty="0"/>
              <a:t>}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970" y="4247651"/>
            <a:ext cx="12192000" cy="2365799"/>
          </a:xfrm>
          <a:prstGeom prst="rect">
            <a:avLst/>
          </a:prstGeom>
          <a:ln>
            <a:solidFill>
              <a:schemeClr val="accent5"/>
            </a:solidFill>
          </a:ln>
        </p:spPr>
      </p:pic>
    </p:spTree>
    <p:extLst>
      <p:ext uri="{BB962C8B-B14F-4D97-AF65-F5344CB8AC3E}">
        <p14:creationId xmlns:p14="http://schemas.microsoft.com/office/powerpoint/2010/main" val="1838067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讨论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如果天气数据稍微变动一点点，我们就会收到持续不断的推送，如何解决？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56491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设置推送标记位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655673" y="1455855"/>
            <a:ext cx="372494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r-IN" altLang="zh-CN" i="1" dirty="0">
                <a:solidFill>
                  <a:srgbClr val="808080"/>
                </a:solidFill>
              </a:rPr>
              <a:t>//</a:t>
            </a:r>
            <a:r>
              <a:rPr lang="zh-CN" altLang="mr-IN" i="1" dirty="0">
                <a:solidFill>
                  <a:srgbClr val="808080"/>
                </a:solidFill>
              </a:rPr>
              <a:t>主题</a:t>
            </a:r>
            <a:br>
              <a:rPr lang="zh-CN" altLang="mr-IN" i="1" dirty="0">
                <a:solidFill>
                  <a:srgbClr val="808080"/>
                </a:solidFill>
              </a:rPr>
            </a:br>
            <a:r>
              <a:rPr lang="mr-IN" altLang="zh-CN" b="1" dirty="0" err="1">
                <a:solidFill>
                  <a:srgbClr val="000080"/>
                </a:solidFill>
              </a:rPr>
              <a:t>type</a:t>
            </a:r>
            <a:r>
              <a:rPr lang="mr-IN" altLang="zh-CN" b="1" dirty="0">
                <a:solidFill>
                  <a:srgbClr val="000080"/>
                </a:solidFill>
              </a:rPr>
              <a:t> </a:t>
            </a:r>
            <a:r>
              <a:rPr lang="mr-IN" altLang="zh-CN" dirty="0"/>
              <a:t>(</a:t>
            </a:r>
            <a:br>
              <a:rPr lang="mr-IN" altLang="zh-CN" dirty="0"/>
            </a:br>
            <a:r>
              <a:rPr lang="mr-IN" altLang="zh-CN" dirty="0"/>
              <a:t>   </a:t>
            </a:r>
            <a:r>
              <a:rPr lang="mr-IN" altLang="zh-CN" dirty="0" err="1"/>
              <a:t>ObjectItf</a:t>
            </a:r>
            <a:r>
              <a:rPr lang="mr-IN" altLang="zh-CN" dirty="0"/>
              <a:t> </a:t>
            </a:r>
            <a:r>
              <a:rPr lang="mr-IN" altLang="zh-CN" b="1" dirty="0" err="1">
                <a:solidFill>
                  <a:srgbClr val="000080"/>
                </a:solidFill>
              </a:rPr>
              <a:t>interface</a:t>
            </a:r>
            <a:r>
              <a:rPr lang="mr-IN" altLang="zh-CN" b="1" dirty="0">
                <a:solidFill>
                  <a:srgbClr val="000080"/>
                </a:solidFill>
              </a:rPr>
              <a:t> </a:t>
            </a:r>
            <a:r>
              <a:rPr lang="mr-IN" altLang="zh-CN" dirty="0"/>
              <a:t>{</a:t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/>
              <a:t>RegistObserver</a:t>
            </a:r>
            <a:r>
              <a:rPr lang="mr-IN" altLang="zh-CN" dirty="0"/>
              <a:t>(</a:t>
            </a:r>
            <a:r>
              <a:rPr lang="mr-IN" altLang="zh-CN" dirty="0" err="1"/>
              <a:t>Observer</a:t>
            </a:r>
            <a:r>
              <a:rPr lang="mr-IN" altLang="zh-CN" dirty="0"/>
              <a:t>)</a:t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/>
              <a:t>RemoveObserver</a:t>
            </a:r>
            <a:r>
              <a:rPr lang="mr-IN" altLang="zh-CN" dirty="0"/>
              <a:t>(</a:t>
            </a:r>
            <a:r>
              <a:rPr lang="mr-IN" altLang="zh-CN" dirty="0" err="1"/>
              <a:t>Observer</a:t>
            </a:r>
            <a:r>
              <a:rPr lang="mr-IN" altLang="zh-CN" dirty="0"/>
              <a:t>)</a:t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/>
              <a:t>NotifyObserver</a:t>
            </a:r>
            <a:r>
              <a:rPr lang="mr-IN" altLang="zh-CN" dirty="0"/>
              <a:t>()</a:t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>
                <a:solidFill>
                  <a:srgbClr val="FF0000"/>
                </a:solidFill>
              </a:rPr>
              <a:t>SetChanged</a:t>
            </a:r>
            <a:r>
              <a:rPr lang="mr-IN" altLang="zh-CN" dirty="0">
                <a:solidFill>
                  <a:srgbClr val="FF0000"/>
                </a:solidFill>
              </a:rPr>
              <a:t>()</a:t>
            </a:r>
            <a:r>
              <a:rPr lang="mr-IN" altLang="zh-CN" dirty="0"/>
              <a:t/>
            </a:r>
            <a:br>
              <a:rPr lang="mr-IN" altLang="zh-CN" dirty="0"/>
            </a:br>
            <a:r>
              <a:rPr lang="mr-IN" altLang="zh-CN" dirty="0"/>
              <a:t>   }</a:t>
            </a:r>
            <a:br>
              <a:rPr lang="mr-IN" altLang="zh-CN" dirty="0"/>
            </a:br>
            <a:r>
              <a:rPr lang="mr-IN" altLang="zh-CN" dirty="0"/>
              <a:t>)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549348" y="4041178"/>
            <a:ext cx="383126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r-IN" altLang="zh-CN" i="1" dirty="0">
                <a:solidFill>
                  <a:srgbClr val="808080"/>
                </a:solidFill>
              </a:rPr>
              <a:t>//</a:t>
            </a:r>
            <a:r>
              <a:rPr lang="mr-IN" altLang="zh-CN" i="1" dirty="0" err="1">
                <a:solidFill>
                  <a:srgbClr val="808080"/>
                </a:solidFill>
              </a:rPr>
              <a:t>WeatherData</a:t>
            </a:r>
            <a:r>
              <a:rPr lang="zh-CN" altLang="mr-IN" i="1" dirty="0">
                <a:solidFill>
                  <a:srgbClr val="808080"/>
                </a:solidFill>
              </a:rPr>
              <a:t>对象</a:t>
            </a:r>
            <a:br>
              <a:rPr lang="zh-CN" altLang="mr-IN" i="1" dirty="0">
                <a:solidFill>
                  <a:srgbClr val="808080"/>
                </a:solidFill>
              </a:rPr>
            </a:br>
            <a:r>
              <a:rPr lang="mr-IN" altLang="zh-CN" b="1" dirty="0" err="1">
                <a:solidFill>
                  <a:srgbClr val="000080"/>
                </a:solidFill>
              </a:rPr>
              <a:t>type</a:t>
            </a:r>
            <a:r>
              <a:rPr lang="mr-IN" altLang="zh-CN" b="1" dirty="0">
                <a:solidFill>
                  <a:srgbClr val="000080"/>
                </a:solidFill>
              </a:rPr>
              <a:t> </a:t>
            </a:r>
            <a:r>
              <a:rPr lang="mr-IN" altLang="zh-CN" dirty="0" err="1" smtClean="0"/>
              <a:t>WeatherData</a:t>
            </a:r>
            <a:r>
              <a:rPr lang="mr-IN" altLang="zh-CN" dirty="0" smtClean="0"/>
              <a:t> </a:t>
            </a:r>
            <a:r>
              <a:rPr lang="mr-IN" altLang="zh-CN" b="1" dirty="0" err="1">
                <a:solidFill>
                  <a:srgbClr val="000080"/>
                </a:solidFill>
              </a:rPr>
              <a:t>struct</a:t>
            </a:r>
            <a:r>
              <a:rPr lang="mr-IN" altLang="zh-CN" b="1" dirty="0">
                <a:solidFill>
                  <a:srgbClr val="000080"/>
                </a:solidFill>
              </a:rPr>
              <a:t> </a:t>
            </a:r>
            <a:r>
              <a:rPr lang="mr-IN" altLang="zh-CN" dirty="0"/>
              <a:t>{</a:t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/>
              <a:t>temp</a:t>
            </a:r>
            <a:r>
              <a:rPr lang="mr-IN" altLang="zh-CN" dirty="0"/>
              <a:t>     float64</a:t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/>
              <a:t>humidity</a:t>
            </a:r>
            <a:r>
              <a:rPr lang="mr-IN" altLang="zh-CN" dirty="0"/>
              <a:t> float64</a:t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/>
              <a:t>pressure</a:t>
            </a:r>
            <a:r>
              <a:rPr lang="mr-IN" altLang="zh-CN" dirty="0"/>
              <a:t> float64</a:t>
            </a:r>
            <a:br>
              <a:rPr lang="mr-IN" altLang="zh-CN" dirty="0"/>
            </a:br>
            <a:r>
              <a:rPr lang="mr-IN" altLang="zh-CN" dirty="0"/>
              <a:t/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>
                <a:solidFill>
                  <a:srgbClr val="FF0000"/>
                </a:solidFill>
              </a:rPr>
              <a:t>Changed</a:t>
            </a:r>
            <a:r>
              <a:rPr lang="mr-IN" altLang="zh-CN" dirty="0">
                <a:solidFill>
                  <a:srgbClr val="FF0000"/>
                </a:solidFill>
              </a:rPr>
              <a:t>   </a:t>
            </a:r>
            <a:r>
              <a:rPr lang="mr-IN" altLang="zh-CN" dirty="0" err="1">
                <a:solidFill>
                  <a:srgbClr val="FF0000"/>
                </a:solidFill>
              </a:rPr>
              <a:t>bool</a:t>
            </a:r>
            <a:r>
              <a:rPr lang="mr-IN" altLang="zh-CN" dirty="0"/>
              <a:t/>
            </a:r>
            <a:br>
              <a:rPr lang="mr-IN" altLang="zh-CN" dirty="0"/>
            </a:br>
            <a:r>
              <a:rPr lang="mr-IN" altLang="zh-CN" dirty="0"/>
              <a:t>      </a:t>
            </a:r>
            <a:r>
              <a:rPr lang="mr-IN" altLang="zh-CN" dirty="0" err="1"/>
              <a:t>Observers</a:t>
            </a:r>
            <a:r>
              <a:rPr lang="mr-IN" altLang="zh-CN" dirty="0"/>
              <a:t> []</a:t>
            </a:r>
            <a:r>
              <a:rPr lang="mr-IN" altLang="zh-CN" dirty="0" err="1" smtClean="0"/>
              <a:t>Observer</a:t>
            </a:r>
            <a:r>
              <a:rPr lang="zh-CN" altLang="mr-IN" i="1" dirty="0">
                <a:solidFill>
                  <a:srgbClr val="808080"/>
                </a:solidFill>
              </a:rPr>
              <a:t/>
            </a:r>
            <a:br>
              <a:rPr lang="zh-CN" altLang="mr-IN" i="1" dirty="0">
                <a:solidFill>
                  <a:srgbClr val="808080"/>
                </a:solidFill>
              </a:rPr>
            </a:br>
            <a:r>
              <a:rPr lang="zh-CN" altLang="mr-IN" i="1" dirty="0">
                <a:solidFill>
                  <a:srgbClr val="808080"/>
                </a:solidFill>
              </a:rPr>
              <a:t>   </a:t>
            </a:r>
            <a:r>
              <a:rPr lang="mr-IN" altLang="zh-CN" dirty="0"/>
              <a:t>}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5546651" y="5102938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i="1" dirty="0">
                <a:solidFill>
                  <a:srgbClr val="808080"/>
                </a:solidFill>
              </a:rPr>
              <a:t>//</a:t>
            </a:r>
            <a:r>
              <a:rPr lang="zh-CN" altLang="en-US" i="1" dirty="0">
                <a:solidFill>
                  <a:srgbClr val="808080"/>
                </a:solidFill>
              </a:rPr>
              <a:t>一旦气象测量数据更新，此方法会被调</a:t>
            </a:r>
            <a:r>
              <a:rPr lang="zh-CN" altLang="en-US" i="1" dirty="0" smtClean="0">
                <a:solidFill>
                  <a:srgbClr val="808080"/>
                </a:solidFill>
              </a:rPr>
              <a:t>用</a:t>
            </a:r>
            <a:r>
              <a:rPr lang="zh-CN" altLang="en-US" i="1" dirty="0">
                <a:solidFill>
                  <a:srgbClr val="808080"/>
                </a:solidFill>
              </a:rPr>
              <a:t/>
            </a:r>
            <a:br>
              <a:rPr lang="zh-CN" altLang="en-US" i="1" dirty="0">
                <a:solidFill>
                  <a:srgbClr val="808080"/>
                </a:solidFill>
              </a:rPr>
            </a:br>
            <a:r>
              <a:rPr lang="en-US" altLang="zh-CN" b="1" dirty="0" err="1">
                <a:solidFill>
                  <a:srgbClr val="000080"/>
                </a:solidFill>
              </a:rPr>
              <a:t>func</a:t>
            </a:r>
            <a:r>
              <a:rPr lang="en-US" altLang="zh-CN" b="1" dirty="0">
                <a:solidFill>
                  <a:srgbClr val="000080"/>
                </a:solidFill>
              </a:rPr>
              <a:t> </a:t>
            </a:r>
            <a:r>
              <a:rPr lang="en-US" altLang="zh-CN" dirty="0"/>
              <a:t>(w *</a:t>
            </a:r>
            <a:r>
              <a:rPr lang="en-US" altLang="zh-CN" dirty="0" err="1"/>
              <a:t>WeatherData</a:t>
            </a:r>
            <a:r>
              <a:rPr lang="en-US" altLang="zh-CN" dirty="0"/>
              <a:t>) </a:t>
            </a:r>
            <a:r>
              <a:rPr lang="en-US" altLang="zh-CN" dirty="0" err="1"/>
              <a:t>MeasurementsChanged</a:t>
            </a:r>
            <a:r>
              <a:rPr lang="en-US" altLang="zh-CN" dirty="0"/>
              <a:t>() {</a:t>
            </a:r>
            <a:br>
              <a:rPr lang="en-US" altLang="zh-CN" dirty="0"/>
            </a:br>
            <a:r>
              <a:rPr lang="en-US" altLang="zh-CN" dirty="0">
                <a:solidFill>
                  <a:srgbClr val="FF0000"/>
                </a:solidFill>
              </a:rPr>
              <a:t>   </a:t>
            </a:r>
            <a:r>
              <a:rPr lang="en-US" altLang="zh-CN" dirty="0" err="1">
                <a:solidFill>
                  <a:srgbClr val="FF0000"/>
                </a:solidFill>
              </a:rPr>
              <a:t>w.SetChanged</a:t>
            </a:r>
            <a:r>
              <a:rPr lang="en-US" altLang="zh-CN" dirty="0">
                <a:solidFill>
                  <a:srgbClr val="FF0000"/>
                </a:solidFill>
              </a:rPr>
              <a:t>()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w.NotifyObserver</a:t>
            </a:r>
            <a:r>
              <a:rPr lang="en-US" altLang="zh-CN" dirty="0"/>
              <a:t>()</a:t>
            </a:r>
            <a:br>
              <a:rPr lang="en-US" altLang="zh-CN" dirty="0"/>
            </a:br>
            <a:r>
              <a:rPr lang="en-US" altLang="zh-CN" dirty="0"/>
              <a:t>}</a:t>
            </a:r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5546651" y="1548187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b="1" dirty="0" err="1">
                <a:solidFill>
                  <a:srgbClr val="000080"/>
                </a:solidFill>
              </a:rPr>
              <a:t>func</a:t>
            </a:r>
            <a:r>
              <a:rPr lang="en-US" altLang="zh-CN" b="1" dirty="0">
                <a:solidFill>
                  <a:srgbClr val="000080"/>
                </a:solidFill>
              </a:rPr>
              <a:t> </a:t>
            </a:r>
            <a:r>
              <a:rPr lang="en-US" altLang="zh-CN" dirty="0"/>
              <a:t>(w *</a:t>
            </a:r>
            <a:r>
              <a:rPr lang="en-US" altLang="zh-CN" dirty="0" err="1"/>
              <a:t>WeatherData</a:t>
            </a:r>
            <a:r>
              <a:rPr lang="en-US" altLang="zh-CN" dirty="0"/>
              <a:t>) </a:t>
            </a:r>
            <a:r>
              <a:rPr lang="en-US" altLang="zh-CN" dirty="0" err="1"/>
              <a:t>SetChanged</a:t>
            </a:r>
            <a:r>
              <a:rPr lang="en-US" altLang="zh-CN" dirty="0"/>
              <a:t>() {</a:t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i="1" dirty="0">
                <a:solidFill>
                  <a:srgbClr val="808080"/>
                </a:solidFill>
              </a:rPr>
              <a:t>//if weather changes a lot, so we do this change</a:t>
            </a:r>
            <a:br>
              <a:rPr lang="en-US" altLang="zh-CN" i="1" dirty="0">
                <a:solidFill>
                  <a:srgbClr val="808080"/>
                </a:solidFill>
              </a:rPr>
            </a:br>
            <a:r>
              <a:rPr lang="en-US" altLang="zh-CN" i="1" dirty="0">
                <a:solidFill>
                  <a:srgbClr val="808080"/>
                </a:solidFill>
              </a:rPr>
              <a:t>   </a:t>
            </a:r>
            <a:r>
              <a:rPr lang="en-US" altLang="zh-CN" dirty="0" err="1"/>
              <a:t>w.Changed</a:t>
            </a:r>
            <a:r>
              <a:rPr lang="en-US" altLang="zh-CN" dirty="0"/>
              <a:t> = </a:t>
            </a:r>
            <a:r>
              <a:rPr lang="en-US" altLang="zh-CN" b="1" i="1" dirty="0">
                <a:solidFill>
                  <a:srgbClr val="660E7A"/>
                </a:solidFill>
              </a:rPr>
              <a:t>true</a:t>
            </a:r>
            <a:br>
              <a:rPr lang="en-US" altLang="zh-CN" b="1" i="1" dirty="0">
                <a:solidFill>
                  <a:srgbClr val="660E7A"/>
                </a:solidFill>
              </a:rPr>
            </a:br>
            <a:r>
              <a:rPr lang="en-US" altLang="zh-CN" dirty="0" smtClean="0"/>
              <a:t>}</a:t>
            </a:r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5546651" y="2748516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b="1" dirty="0" err="1">
                <a:solidFill>
                  <a:srgbClr val="000080"/>
                </a:solidFill>
              </a:rPr>
              <a:t>func</a:t>
            </a:r>
            <a:r>
              <a:rPr lang="en-US" altLang="zh-CN" b="1" dirty="0">
                <a:solidFill>
                  <a:srgbClr val="000080"/>
                </a:solidFill>
              </a:rPr>
              <a:t> </a:t>
            </a:r>
            <a:r>
              <a:rPr lang="en-US" altLang="zh-CN" dirty="0"/>
              <a:t>(w *</a:t>
            </a:r>
            <a:r>
              <a:rPr lang="en-US" altLang="zh-CN" dirty="0" err="1"/>
              <a:t>WeatherData</a:t>
            </a:r>
            <a:r>
              <a:rPr lang="en-US" altLang="zh-CN" dirty="0"/>
              <a:t>) </a:t>
            </a:r>
            <a:r>
              <a:rPr lang="en-US" altLang="zh-CN" dirty="0" err="1"/>
              <a:t>NotifyObserver</a:t>
            </a:r>
            <a:r>
              <a:rPr lang="en-US" altLang="zh-CN" dirty="0"/>
              <a:t>() {</a:t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b="1" dirty="0">
                <a:solidFill>
                  <a:srgbClr val="000080"/>
                </a:solidFill>
              </a:rPr>
              <a:t>if </a:t>
            </a:r>
            <a:r>
              <a:rPr lang="en-US" altLang="zh-CN" dirty="0" err="1">
                <a:solidFill>
                  <a:srgbClr val="FF0000"/>
                </a:solidFill>
              </a:rPr>
              <a:t>w.Changed</a:t>
            </a:r>
            <a:r>
              <a:rPr lang="en-US" altLang="zh-CN" dirty="0"/>
              <a:t> {</a:t>
            </a:r>
            <a:br>
              <a:rPr lang="en-US" altLang="zh-CN" dirty="0"/>
            </a:br>
            <a:r>
              <a:rPr lang="en-US" altLang="zh-CN" dirty="0"/>
              <a:t>      </a:t>
            </a:r>
            <a:r>
              <a:rPr lang="en-US" altLang="zh-CN" b="1" dirty="0">
                <a:solidFill>
                  <a:srgbClr val="000080"/>
                </a:solidFill>
              </a:rPr>
              <a:t>for </a:t>
            </a:r>
            <a:r>
              <a:rPr lang="en-US" altLang="zh-CN" dirty="0"/>
              <a:t>_, o := </a:t>
            </a:r>
            <a:r>
              <a:rPr lang="en-US" altLang="zh-CN" b="1" dirty="0">
                <a:solidFill>
                  <a:srgbClr val="000080"/>
                </a:solidFill>
              </a:rPr>
              <a:t>range </a:t>
            </a:r>
            <a:r>
              <a:rPr lang="en-US" altLang="zh-CN" dirty="0" err="1"/>
              <a:t>w.Observers</a:t>
            </a:r>
            <a:r>
              <a:rPr lang="en-US" altLang="zh-CN" dirty="0"/>
              <a:t> {</a:t>
            </a:r>
            <a:br>
              <a:rPr lang="en-US" altLang="zh-CN" dirty="0"/>
            </a:br>
            <a:r>
              <a:rPr lang="en-US" altLang="zh-CN" dirty="0"/>
              <a:t>         </a:t>
            </a:r>
            <a:r>
              <a:rPr lang="en-US" altLang="zh-CN" dirty="0" err="1"/>
              <a:t>o.Update</a:t>
            </a:r>
            <a:r>
              <a:rPr lang="en-US" altLang="zh-CN" dirty="0"/>
              <a:t>(*w)</a:t>
            </a:r>
            <a:br>
              <a:rPr lang="en-US" altLang="zh-CN" dirty="0"/>
            </a:br>
            <a:r>
              <a:rPr lang="en-US" altLang="zh-CN" dirty="0"/>
              <a:t>      }</a:t>
            </a:r>
            <a:br>
              <a:rPr lang="en-US" altLang="zh-CN" dirty="0"/>
            </a:br>
            <a:r>
              <a:rPr lang="en-US" altLang="zh-CN" dirty="0"/>
              <a:t>   }</a:t>
            </a:r>
            <a:br>
              <a:rPr lang="en-US" altLang="zh-CN" dirty="0"/>
            </a:br>
            <a:r>
              <a:rPr lang="en-US" altLang="zh-CN" dirty="0"/>
              <a:t>   </a:t>
            </a:r>
            <a:r>
              <a:rPr lang="en-US" altLang="zh-CN" dirty="0" err="1"/>
              <a:t>w.Changed</a:t>
            </a:r>
            <a:r>
              <a:rPr lang="en-US" altLang="zh-CN" dirty="0"/>
              <a:t> = </a:t>
            </a:r>
            <a:r>
              <a:rPr lang="en-US" altLang="zh-CN" b="1" i="1" dirty="0">
                <a:solidFill>
                  <a:srgbClr val="660E7A"/>
                </a:solidFill>
              </a:rPr>
              <a:t>false</a:t>
            </a:r>
            <a:br>
              <a:rPr lang="en-US" altLang="zh-CN" b="1" i="1" dirty="0">
                <a:solidFill>
                  <a:srgbClr val="660E7A"/>
                </a:solidFill>
              </a:rPr>
            </a:br>
            <a:r>
              <a:rPr lang="en-US" altLang="zh-CN" dirty="0"/>
              <a:t>}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21845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总结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观察者模式定义了对象之间的一对多依赖，当一个对象改变状态时，它的所有依赖者都会收到通知并自动更新</a:t>
            </a:r>
            <a:r>
              <a:rPr kumimoji="1" lang="zh-CN" altLang="en-US" dirty="0" smtClean="0"/>
              <a:t>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主题用一个共同的接口更新观察者。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观察者与主体之间用松耦合方式结合，两者之间可互不知道对方的实现细节。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289973" y="4699635"/>
            <a:ext cx="2667000" cy="147732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 smtClean="0">
                <a:solidFill>
                  <a:srgbClr val="000080"/>
                </a:solidFill>
                <a:effectLst/>
              </a:rPr>
              <a:t>type </a:t>
            </a:r>
            <a:r>
              <a:rPr lang="en-US" altLang="zh-CN" dirty="0" smtClean="0"/>
              <a:t>Subject </a:t>
            </a:r>
            <a:r>
              <a:rPr lang="en-US" altLang="zh-CN" b="1" dirty="0" smtClean="0">
                <a:solidFill>
                  <a:srgbClr val="000080"/>
                </a:solidFill>
                <a:effectLst/>
              </a:rPr>
              <a:t>interface</a:t>
            </a:r>
            <a:r>
              <a:rPr lang="en-US" altLang="zh-CN" dirty="0" smtClean="0"/>
              <a:t>{</a:t>
            </a:r>
            <a:br>
              <a:rPr lang="en-US" altLang="zh-CN" dirty="0" smtClean="0"/>
            </a:br>
            <a:r>
              <a:rPr lang="en-US" altLang="zh-CN" dirty="0" smtClean="0"/>
              <a:t>   </a:t>
            </a:r>
            <a:r>
              <a:rPr lang="en-US" altLang="zh-CN" dirty="0" err="1" smtClean="0"/>
              <a:t>RegisterObserver</a:t>
            </a:r>
            <a:r>
              <a:rPr lang="en-US" altLang="zh-CN" dirty="0" smtClean="0"/>
              <a:t>()</a:t>
            </a:r>
            <a:br>
              <a:rPr lang="en-US" altLang="zh-CN" dirty="0" smtClean="0"/>
            </a:br>
            <a:r>
              <a:rPr lang="en-US" altLang="zh-CN" dirty="0" smtClean="0"/>
              <a:t>   </a:t>
            </a:r>
            <a:r>
              <a:rPr lang="en-US" altLang="zh-CN" dirty="0" err="1" smtClean="0"/>
              <a:t>RemoveObserver</a:t>
            </a:r>
            <a:r>
              <a:rPr lang="en-US" altLang="zh-CN" dirty="0" smtClean="0"/>
              <a:t>()</a:t>
            </a:r>
            <a:br>
              <a:rPr lang="en-US" altLang="zh-CN" dirty="0" smtClean="0"/>
            </a:br>
            <a:r>
              <a:rPr lang="en-US" altLang="zh-CN" dirty="0" smtClean="0"/>
              <a:t>   </a:t>
            </a:r>
            <a:r>
              <a:rPr lang="en-US" altLang="zh-CN" dirty="0" err="1" smtClean="0"/>
              <a:t>NotifyObserver</a:t>
            </a:r>
            <a:r>
              <a:rPr lang="en-US" altLang="zh-CN" dirty="0" smtClean="0"/>
              <a:t>()</a:t>
            </a:r>
            <a:br>
              <a:rPr lang="en-US" altLang="zh-CN" dirty="0" smtClean="0"/>
            </a:br>
            <a:r>
              <a:rPr lang="en-US" altLang="zh-CN" dirty="0" smtClean="0"/>
              <a:t>}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7140703" y="4976634"/>
            <a:ext cx="2938463" cy="92333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 smtClean="0">
                <a:solidFill>
                  <a:srgbClr val="000080"/>
                </a:solidFill>
                <a:effectLst/>
              </a:rPr>
              <a:t>type </a:t>
            </a:r>
            <a:r>
              <a:rPr lang="en-US" altLang="zh-CN" dirty="0" err="1" smtClean="0"/>
              <a:t>Oberserver</a:t>
            </a:r>
            <a:r>
              <a:rPr lang="en-US" altLang="zh-CN" dirty="0" smtClean="0"/>
              <a:t> </a:t>
            </a:r>
            <a:r>
              <a:rPr lang="en-US" altLang="zh-CN" b="1" dirty="0" smtClean="0">
                <a:solidFill>
                  <a:srgbClr val="000080"/>
                </a:solidFill>
                <a:effectLst/>
              </a:rPr>
              <a:t>interface</a:t>
            </a:r>
            <a:r>
              <a:rPr lang="en-US" altLang="zh-CN" dirty="0" smtClean="0"/>
              <a:t>{</a:t>
            </a:r>
            <a:br>
              <a:rPr lang="en-US" altLang="zh-CN" dirty="0" smtClean="0"/>
            </a:br>
            <a:r>
              <a:rPr lang="en-US" altLang="zh-CN" dirty="0" smtClean="0"/>
              <a:t>   Update()</a:t>
            </a:r>
            <a:br>
              <a:rPr lang="en-US" altLang="zh-CN" dirty="0" smtClean="0"/>
            </a:br>
            <a:r>
              <a:rPr lang="en-US" altLang="zh-CN" dirty="0" smtClean="0"/>
              <a:t>}</a:t>
            </a:r>
            <a:endParaRPr lang="zh-CN" altLang="en-US" dirty="0"/>
          </a:p>
        </p:txBody>
      </p:sp>
      <p:cxnSp>
        <p:nvCxnSpPr>
          <p:cNvPr id="6" name="直线箭头连接符 5"/>
          <p:cNvCxnSpPr/>
          <p:nvPr/>
        </p:nvCxnSpPr>
        <p:spPr>
          <a:xfrm>
            <a:off x="3956973" y="5438299"/>
            <a:ext cx="31837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302343" y="4986546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每个主题</a:t>
            </a:r>
            <a:r>
              <a:rPr kumimoji="1" lang="zh-CN" altLang="en-US" smtClean="0"/>
              <a:t>有很多观察者</a:t>
            </a:r>
            <a:endParaRPr kumimoji="1"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885285" y="421002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主题接口</a:t>
            </a:r>
            <a:endParaRPr kumimoji="1"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7940520" y="4256187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观察者接口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12075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观察者模式是什么？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9287" y="1802606"/>
            <a:ext cx="3937000" cy="12573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328" y="3171825"/>
            <a:ext cx="2580272" cy="315595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1720" y="3984187"/>
            <a:ext cx="946119" cy="1466058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 flipH="1">
            <a:off x="3910897" y="1952386"/>
            <a:ext cx="782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mtClean="0"/>
              <a:t>订阅</a:t>
            </a:r>
            <a:endParaRPr kumimoji="1" lang="zh-CN" altLang="en-US"/>
          </a:p>
        </p:txBody>
      </p:sp>
      <p:cxnSp>
        <p:nvCxnSpPr>
          <p:cNvPr id="14" name="肘形连接符 13"/>
          <p:cNvCxnSpPr>
            <a:stCxn id="5" idx="2"/>
            <a:endCxn id="6" idx="3"/>
          </p:cNvCxnSpPr>
          <p:nvPr/>
        </p:nvCxnSpPr>
        <p:spPr>
          <a:xfrm rot="5400000">
            <a:off x="5086747" y="868760"/>
            <a:ext cx="1689894" cy="607218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7628959" y="368855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新报纸出版</a:t>
            </a:r>
            <a:endParaRPr kumimoji="1" lang="zh-CN" altLang="en-US"/>
          </a:p>
        </p:txBody>
      </p:sp>
      <p:cxnSp>
        <p:nvCxnSpPr>
          <p:cNvPr id="20" name="肘形连接符 19"/>
          <p:cNvCxnSpPr>
            <a:stCxn id="6" idx="0"/>
            <a:endCxn id="5" idx="1"/>
          </p:cNvCxnSpPr>
          <p:nvPr/>
        </p:nvCxnSpPr>
        <p:spPr>
          <a:xfrm rot="5400000" flipH="1" flipV="1">
            <a:off x="3932091" y="104630"/>
            <a:ext cx="740569" cy="539382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肘形连接符 21"/>
          <p:cNvCxnSpPr>
            <a:stCxn id="6" idx="2"/>
            <a:endCxn id="5" idx="3"/>
          </p:cNvCxnSpPr>
          <p:nvPr/>
        </p:nvCxnSpPr>
        <p:spPr>
          <a:xfrm rot="5400000" flipH="1" flipV="1">
            <a:off x="4322615" y="-285896"/>
            <a:ext cx="3896519" cy="9330823"/>
          </a:xfrm>
          <a:prstGeom prst="bentConnector4">
            <a:avLst>
              <a:gd name="adj1" fmla="val -5867"/>
              <a:gd name="adj2" fmla="val 1024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5622940" y="612298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取消订阅</a:t>
            </a:r>
            <a:endParaRPr kumimoji="1" lang="zh-CN" altLang="en-US"/>
          </a:p>
        </p:txBody>
      </p:sp>
      <p:sp>
        <p:nvSpPr>
          <p:cNvPr id="25" name="云形标注 24"/>
          <p:cNvSpPr/>
          <p:nvPr/>
        </p:nvSpPr>
        <p:spPr>
          <a:xfrm>
            <a:off x="6270874" y="626270"/>
            <a:ext cx="5029200" cy="871538"/>
          </a:xfrm>
          <a:prstGeom prst="cloudCallo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rgbClr val="FF0000"/>
                </a:solidFill>
              </a:rPr>
              <a:t>出版者 </a:t>
            </a:r>
            <a:r>
              <a:rPr kumimoji="1" lang="en-US" altLang="zh-CN" dirty="0" smtClean="0">
                <a:solidFill>
                  <a:srgbClr val="FF0000"/>
                </a:solidFill>
              </a:rPr>
              <a:t>+</a:t>
            </a:r>
            <a:r>
              <a:rPr kumimoji="1" lang="zh-CN" altLang="en-US" dirty="0" smtClean="0">
                <a:solidFill>
                  <a:srgbClr val="FF0000"/>
                </a:solidFill>
              </a:rPr>
              <a:t> 订阅者 </a:t>
            </a:r>
            <a:r>
              <a:rPr kumimoji="1" lang="en-US" altLang="zh-CN" dirty="0" smtClean="0">
                <a:solidFill>
                  <a:srgbClr val="FF0000"/>
                </a:solidFill>
              </a:rPr>
              <a:t>=</a:t>
            </a:r>
            <a:r>
              <a:rPr kumimoji="1" lang="zh-CN" altLang="en-US" dirty="0" smtClean="0">
                <a:solidFill>
                  <a:srgbClr val="FF0000"/>
                </a:solidFill>
              </a:rPr>
              <a:t> 观察者模式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26" name="下凸带形 25"/>
          <p:cNvSpPr/>
          <p:nvPr/>
        </p:nvSpPr>
        <p:spPr>
          <a:xfrm>
            <a:off x="443413" y="2628899"/>
            <a:ext cx="2042612" cy="542925"/>
          </a:xfrm>
          <a:prstGeom prst="ribbon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b="1" dirty="0" smtClean="0">
                <a:solidFill>
                  <a:schemeClr val="bg1"/>
                </a:solidFill>
              </a:rPr>
              <a:t>观察者</a:t>
            </a:r>
            <a:endParaRPr kumimoji="1" lang="zh-CN" altLang="en-US" b="1" dirty="0">
              <a:solidFill>
                <a:schemeClr val="bg1"/>
              </a:solidFill>
            </a:endParaRPr>
          </a:p>
        </p:txBody>
      </p:sp>
      <p:sp>
        <p:nvSpPr>
          <p:cNvPr id="27" name="下凸带形 26"/>
          <p:cNvSpPr/>
          <p:nvPr/>
        </p:nvSpPr>
        <p:spPr>
          <a:xfrm>
            <a:off x="7946481" y="2959889"/>
            <a:ext cx="2042612" cy="542925"/>
          </a:xfrm>
          <a:prstGeom prst="ribbon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b="1" dirty="0">
                <a:solidFill>
                  <a:schemeClr val="bg1"/>
                </a:solidFill>
              </a:rPr>
              <a:t>主题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092367" y="4429124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i="1" dirty="0" smtClean="0"/>
              <a:t>当有趣的事情发生时</a:t>
            </a:r>
            <a:r>
              <a:rPr kumimoji="1" lang="zh-CN" altLang="en-US" i="1" smtClean="0"/>
              <a:t>，千万别错过</a:t>
            </a:r>
            <a:endParaRPr kumimoji="1" lang="zh-CN" altLang="en-US" i="1"/>
          </a:p>
        </p:txBody>
      </p:sp>
    </p:spTree>
    <p:extLst>
      <p:ext uri="{BB962C8B-B14F-4D97-AF65-F5344CB8AC3E}">
        <p14:creationId xmlns:p14="http://schemas.microsoft.com/office/powerpoint/2010/main" val="147999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举个🌰</a:t>
            </a:r>
            <a:endParaRPr kumimoji="1" lang="zh-CN" altLang="en-US" dirty="0"/>
          </a:p>
        </p:txBody>
      </p:sp>
      <p:sp>
        <p:nvSpPr>
          <p:cNvPr id="6" name="七边形 5"/>
          <p:cNvSpPr/>
          <p:nvPr/>
        </p:nvSpPr>
        <p:spPr>
          <a:xfrm>
            <a:off x="1143000" y="2835179"/>
            <a:ext cx="757237" cy="757237"/>
          </a:xfrm>
          <a:prstGeom prst="hep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7872" y="2116138"/>
            <a:ext cx="1042689" cy="12128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4037" y="5270893"/>
            <a:ext cx="944871" cy="87781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4678" y="3592416"/>
            <a:ext cx="1489075" cy="130343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020649"/>
            <a:ext cx="745828" cy="1010078"/>
          </a:xfrm>
          <a:prstGeom prst="rect">
            <a:avLst/>
          </a:prstGeom>
        </p:spPr>
      </p:pic>
      <p:sp>
        <p:nvSpPr>
          <p:cNvPr id="12" name="云形 11"/>
          <p:cNvSpPr/>
          <p:nvPr/>
        </p:nvSpPr>
        <p:spPr>
          <a:xfrm>
            <a:off x="5457825" y="1314450"/>
            <a:ext cx="3853117" cy="5543550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/>
          <p:cNvSpPr txBox="1"/>
          <p:nvPr/>
        </p:nvSpPr>
        <p:spPr>
          <a:xfrm flipH="1">
            <a:off x="1042985" y="3874801"/>
            <a:ext cx="1257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mtClean="0"/>
              <a:t>主题对象</a:t>
            </a:r>
            <a:endParaRPr kumimoji="1"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8293772" y="642824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观察者对象</a:t>
            </a:r>
            <a:endParaRPr kumimoji="1" lang="zh-CN" altLang="en-US" dirty="0"/>
          </a:p>
        </p:txBody>
      </p:sp>
      <p:cxnSp>
        <p:nvCxnSpPr>
          <p:cNvPr id="16" name="直线箭头连接符 15"/>
          <p:cNvCxnSpPr>
            <a:stCxn id="6" idx="1"/>
            <a:endCxn id="11" idx="1"/>
          </p:cNvCxnSpPr>
          <p:nvPr/>
        </p:nvCxnSpPr>
        <p:spPr>
          <a:xfrm>
            <a:off x="1900239" y="3322163"/>
            <a:ext cx="4195761" cy="203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线箭头连接符 17"/>
          <p:cNvCxnSpPr>
            <a:stCxn id="6" idx="1"/>
            <a:endCxn id="7" idx="1"/>
          </p:cNvCxnSpPr>
          <p:nvPr/>
        </p:nvCxnSpPr>
        <p:spPr>
          <a:xfrm flipV="1">
            <a:off x="1900239" y="2722563"/>
            <a:ext cx="5367633" cy="599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线箭头连接符 19"/>
          <p:cNvCxnSpPr>
            <a:stCxn id="6" idx="1"/>
            <a:endCxn id="10" idx="1"/>
          </p:cNvCxnSpPr>
          <p:nvPr/>
        </p:nvCxnSpPr>
        <p:spPr>
          <a:xfrm>
            <a:off x="1900239" y="3322163"/>
            <a:ext cx="5144439" cy="921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2806392" y="2321079"/>
            <a:ext cx="22253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i="1" dirty="0" smtClean="0"/>
              <a:t>当主题内的数据改变，就</a:t>
            </a:r>
            <a:r>
              <a:rPr kumimoji="1" lang="zh-CN" altLang="en-US" i="1" smtClean="0"/>
              <a:t>会通知观察者</a:t>
            </a:r>
            <a:endParaRPr kumimoji="1" lang="zh-CN" altLang="en-US" i="1"/>
          </a:p>
        </p:txBody>
      </p:sp>
      <p:sp>
        <p:nvSpPr>
          <p:cNvPr id="23" name="文本框 22"/>
          <p:cNvSpPr txBox="1"/>
          <p:nvPr/>
        </p:nvSpPr>
        <p:spPr>
          <a:xfrm>
            <a:off x="1042985" y="4192816"/>
            <a:ext cx="26323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i="1" dirty="0" smtClean="0"/>
              <a:t>主题对象管理某些数据，是数据</a:t>
            </a:r>
            <a:r>
              <a:rPr kumimoji="1" lang="zh-CN" altLang="en-US" i="1" smtClean="0"/>
              <a:t>的真正拥有者</a:t>
            </a:r>
            <a:endParaRPr kumimoji="1" lang="zh-CN" altLang="en-US" i="1"/>
          </a:p>
        </p:txBody>
      </p:sp>
      <p:sp>
        <p:nvSpPr>
          <p:cNvPr id="24" name="文本框 23"/>
          <p:cNvSpPr txBox="1"/>
          <p:nvPr/>
        </p:nvSpPr>
        <p:spPr>
          <a:xfrm>
            <a:off x="9632600" y="3783148"/>
            <a:ext cx="20797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i="1" dirty="0" smtClean="0"/>
              <a:t>观察者已经订阅主题，当主题数据改变时</a:t>
            </a:r>
            <a:r>
              <a:rPr kumimoji="1" lang="zh-CN" altLang="en-US" i="1" smtClean="0"/>
              <a:t>能收到更新</a:t>
            </a:r>
            <a:endParaRPr kumimoji="1" lang="zh-CN" altLang="en-US" i="1"/>
          </a:p>
        </p:txBody>
      </p:sp>
      <p:grpSp>
        <p:nvGrpSpPr>
          <p:cNvPr id="33" name="组 32"/>
          <p:cNvGrpSpPr/>
          <p:nvPr/>
        </p:nvGrpSpPr>
        <p:grpSpPr>
          <a:xfrm>
            <a:off x="2892587" y="5274030"/>
            <a:ext cx="3225563" cy="1346877"/>
            <a:chOff x="2892587" y="5274030"/>
            <a:chExt cx="3225563" cy="1346877"/>
          </a:xfrm>
        </p:grpSpPr>
        <p:sp>
          <p:nvSpPr>
            <p:cNvPr id="25" name="文本框 24"/>
            <p:cNvSpPr txBox="1"/>
            <p:nvPr/>
          </p:nvSpPr>
          <p:spPr>
            <a:xfrm>
              <a:off x="2892587" y="6251575"/>
              <a:ext cx="32255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 smtClean="0"/>
                <a:t>不是观察者对象，收不到通知</a:t>
              </a:r>
              <a:endParaRPr kumimoji="1" lang="zh-CN" altLang="en-US" dirty="0"/>
            </a:p>
          </p:txBody>
        </p:sp>
        <p:sp>
          <p:nvSpPr>
            <p:cNvPr id="26" name="任意形状 25"/>
            <p:cNvSpPr/>
            <p:nvPr/>
          </p:nvSpPr>
          <p:spPr>
            <a:xfrm rot="21127963">
              <a:off x="3276741" y="5274030"/>
              <a:ext cx="971550" cy="871538"/>
            </a:xfrm>
            <a:custGeom>
              <a:avLst/>
              <a:gdLst>
                <a:gd name="connsiteX0" fmla="*/ 842962 w 971550"/>
                <a:gd name="connsiteY0" fmla="*/ 871538 h 871538"/>
                <a:gd name="connsiteX1" fmla="*/ 928687 w 971550"/>
                <a:gd name="connsiteY1" fmla="*/ 771525 h 871538"/>
                <a:gd name="connsiteX2" fmla="*/ 971550 w 971550"/>
                <a:gd name="connsiteY2" fmla="*/ 614363 h 871538"/>
                <a:gd name="connsiteX3" fmla="*/ 928687 w 971550"/>
                <a:gd name="connsiteY3" fmla="*/ 385763 h 871538"/>
                <a:gd name="connsiteX4" fmla="*/ 885825 w 971550"/>
                <a:gd name="connsiteY4" fmla="*/ 342900 h 871538"/>
                <a:gd name="connsiteX5" fmla="*/ 828675 w 971550"/>
                <a:gd name="connsiteY5" fmla="*/ 285750 h 871538"/>
                <a:gd name="connsiteX6" fmla="*/ 785812 w 971550"/>
                <a:gd name="connsiteY6" fmla="*/ 257175 h 871538"/>
                <a:gd name="connsiteX7" fmla="*/ 685800 w 971550"/>
                <a:gd name="connsiteY7" fmla="*/ 214313 h 871538"/>
                <a:gd name="connsiteX8" fmla="*/ 542925 w 971550"/>
                <a:gd name="connsiteY8" fmla="*/ 200025 h 871538"/>
                <a:gd name="connsiteX9" fmla="*/ 342900 w 971550"/>
                <a:gd name="connsiteY9" fmla="*/ 214313 h 871538"/>
                <a:gd name="connsiteX10" fmla="*/ 300037 w 971550"/>
                <a:gd name="connsiteY10" fmla="*/ 228600 h 871538"/>
                <a:gd name="connsiteX11" fmla="*/ 271462 w 971550"/>
                <a:gd name="connsiteY11" fmla="*/ 271463 h 871538"/>
                <a:gd name="connsiteX12" fmla="*/ 285750 w 971550"/>
                <a:gd name="connsiteY12" fmla="*/ 357188 h 871538"/>
                <a:gd name="connsiteX13" fmla="*/ 328612 w 971550"/>
                <a:gd name="connsiteY13" fmla="*/ 385763 h 871538"/>
                <a:gd name="connsiteX14" fmla="*/ 600075 w 971550"/>
                <a:gd name="connsiteY14" fmla="*/ 371475 h 871538"/>
                <a:gd name="connsiteX15" fmla="*/ 657225 w 971550"/>
                <a:gd name="connsiteY15" fmla="*/ 285750 h 871538"/>
                <a:gd name="connsiteX16" fmla="*/ 642937 w 971550"/>
                <a:gd name="connsiteY16" fmla="*/ 142875 h 871538"/>
                <a:gd name="connsiteX17" fmla="*/ 628650 w 971550"/>
                <a:gd name="connsiteY17" fmla="*/ 100013 h 871538"/>
                <a:gd name="connsiteX18" fmla="*/ 585787 w 971550"/>
                <a:gd name="connsiteY18" fmla="*/ 85725 h 871538"/>
                <a:gd name="connsiteX19" fmla="*/ 542925 w 971550"/>
                <a:gd name="connsiteY19" fmla="*/ 57150 h 871538"/>
                <a:gd name="connsiteX20" fmla="*/ 428625 w 971550"/>
                <a:gd name="connsiteY20" fmla="*/ 28575 h 871538"/>
                <a:gd name="connsiteX21" fmla="*/ 242887 w 971550"/>
                <a:gd name="connsiteY21" fmla="*/ 0 h 871538"/>
                <a:gd name="connsiteX22" fmla="*/ 142875 w 971550"/>
                <a:gd name="connsiteY22" fmla="*/ 14288 h 871538"/>
                <a:gd name="connsiteX23" fmla="*/ 57150 w 971550"/>
                <a:gd name="connsiteY23" fmla="*/ 71438 h 871538"/>
                <a:gd name="connsiteX24" fmla="*/ 0 w 971550"/>
                <a:gd name="connsiteY24" fmla="*/ 114300 h 871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71550" h="871538">
                  <a:moveTo>
                    <a:pt x="842962" y="871538"/>
                  </a:moveTo>
                  <a:cubicBezTo>
                    <a:pt x="871537" y="838200"/>
                    <a:pt x="905675" y="808920"/>
                    <a:pt x="928687" y="771525"/>
                  </a:cubicBezTo>
                  <a:cubicBezTo>
                    <a:pt x="950170" y="736615"/>
                    <a:pt x="963263" y="655794"/>
                    <a:pt x="971550" y="614363"/>
                  </a:cubicBezTo>
                  <a:cubicBezTo>
                    <a:pt x="969700" y="595865"/>
                    <a:pt x="962684" y="419761"/>
                    <a:pt x="928687" y="385763"/>
                  </a:cubicBezTo>
                  <a:lnTo>
                    <a:pt x="885825" y="342900"/>
                  </a:lnTo>
                  <a:cubicBezTo>
                    <a:pt x="862964" y="274321"/>
                    <a:pt x="889634" y="316230"/>
                    <a:pt x="828675" y="285750"/>
                  </a:cubicBezTo>
                  <a:cubicBezTo>
                    <a:pt x="813316" y="278071"/>
                    <a:pt x="800721" y="265694"/>
                    <a:pt x="785812" y="257175"/>
                  </a:cubicBezTo>
                  <a:cubicBezTo>
                    <a:pt x="765607" y="245629"/>
                    <a:pt x="713219" y="218531"/>
                    <a:pt x="685800" y="214313"/>
                  </a:cubicBezTo>
                  <a:cubicBezTo>
                    <a:pt x="638494" y="207035"/>
                    <a:pt x="590550" y="204788"/>
                    <a:pt x="542925" y="200025"/>
                  </a:cubicBezTo>
                  <a:cubicBezTo>
                    <a:pt x="476250" y="204788"/>
                    <a:pt x="409287" y="206503"/>
                    <a:pt x="342900" y="214313"/>
                  </a:cubicBezTo>
                  <a:cubicBezTo>
                    <a:pt x="327943" y="216073"/>
                    <a:pt x="311797" y="219192"/>
                    <a:pt x="300037" y="228600"/>
                  </a:cubicBezTo>
                  <a:cubicBezTo>
                    <a:pt x="286628" y="239327"/>
                    <a:pt x="280987" y="257175"/>
                    <a:pt x="271462" y="271463"/>
                  </a:cubicBezTo>
                  <a:cubicBezTo>
                    <a:pt x="276225" y="300038"/>
                    <a:pt x="272795" y="331277"/>
                    <a:pt x="285750" y="357188"/>
                  </a:cubicBezTo>
                  <a:cubicBezTo>
                    <a:pt x="293429" y="372546"/>
                    <a:pt x="311458" y="384983"/>
                    <a:pt x="328612" y="385763"/>
                  </a:cubicBezTo>
                  <a:lnTo>
                    <a:pt x="600075" y="371475"/>
                  </a:lnTo>
                  <a:cubicBezTo>
                    <a:pt x="643139" y="342765"/>
                    <a:pt x="657225" y="347257"/>
                    <a:pt x="657225" y="285750"/>
                  </a:cubicBezTo>
                  <a:cubicBezTo>
                    <a:pt x="657225" y="237887"/>
                    <a:pt x="650215" y="190181"/>
                    <a:pt x="642937" y="142875"/>
                  </a:cubicBezTo>
                  <a:cubicBezTo>
                    <a:pt x="640647" y="127990"/>
                    <a:pt x="639299" y="110662"/>
                    <a:pt x="628650" y="100013"/>
                  </a:cubicBezTo>
                  <a:cubicBezTo>
                    <a:pt x="618001" y="89364"/>
                    <a:pt x="599258" y="92460"/>
                    <a:pt x="585787" y="85725"/>
                  </a:cubicBezTo>
                  <a:cubicBezTo>
                    <a:pt x="570429" y="78046"/>
                    <a:pt x="558284" y="64829"/>
                    <a:pt x="542925" y="57150"/>
                  </a:cubicBezTo>
                  <a:cubicBezTo>
                    <a:pt x="512292" y="41834"/>
                    <a:pt x="457963" y="35094"/>
                    <a:pt x="428625" y="28575"/>
                  </a:cubicBezTo>
                  <a:cubicBezTo>
                    <a:pt x="304897" y="1080"/>
                    <a:pt x="445325" y="22494"/>
                    <a:pt x="242887" y="0"/>
                  </a:cubicBezTo>
                  <a:cubicBezTo>
                    <a:pt x="209550" y="4763"/>
                    <a:pt x="174306" y="2199"/>
                    <a:pt x="142875" y="14288"/>
                  </a:cubicBezTo>
                  <a:cubicBezTo>
                    <a:pt x="110821" y="26616"/>
                    <a:pt x="85725" y="52388"/>
                    <a:pt x="57150" y="71438"/>
                  </a:cubicBezTo>
                  <a:cubicBezTo>
                    <a:pt x="8682" y="103750"/>
                    <a:pt x="26429" y="87871"/>
                    <a:pt x="0" y="114300"/>
                  </a:cubicBezTo>
                </a:path>
              </a:pathLst>
            </a:custGeom>
            <a:noFill/>
            <a:ln>
              <a:headEnd type="none" w="med" len="med"/>
              <a:tailEnd type="arrow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2" name="组 31"/>
          <p:cNvGrpSpPr/>
          <p:nvPr/>
        </p:nvGrpSpPr>
        <p:grpSpPr>
          <a:xfrm>
            <a:off x="883019" y="3322163"/>
            <a:ext cx="1321019" cy="2387638"/>
            <a:chOff x="883019" y="3322163"/>
            <a:chExt cx="1321019" cy="2387638"/>
          </a:xfrm>
        </p:grpSpPr>
        <p:sp>
          <p:nvSpPr>
            <p:cNvPr id="27" name="文本框 26"/>
            <p:cNvSpPr txBox="1"/>
            <p:nvPr/>
          </p:nvSpPr>
          <p:spPr>
            <a:xfrm>
              <a:off x="883019" y="5181734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mtClean="0">
                  <a:ln>
                    <a:solidFill>
                      <a:srgbClr val="FF0000"/>
                    </a:solidFill>
                  </a:ln>
                </a:rPr>
                <a:t>我想订阅</a:t>
              </a:r>
              <a:endParaRPr kumimoji="1" lang="zh-CN" altLang="en-US">
                <a:ln>
                  <a:solidFill>
                    <a:srgbClr val="FF0000"/>
                  </a:solidFill>
                </a:ln>
              </a:endParaRPr>
            </a:p>
          </p:txBody>
        </p:sp>
        <p:cxnSp>
          <p:nvCxnSpPr>
            <p:cNvPr id="31" name="肘形连接符 30"/>
            <p:cNvCxnSpPr>
              <a:stCxn id="8" idx="1"/>
              <a:endCxn id="6" idx="4"/>
            </p:cNvCxnSpPr>
            <p:nvPr/>
          </p:nvCxnSpPr>
          <p:spPr>
            <a:xfrm rot="10800000">
              <a:off x="1142999" y="3322163"/>
              <a:ext cx="1061039" cy="2387638"/>
            </a:xfrm>
            <a:prstGeom prst="bentConnector3">
              <a:avLst>
                <a:gd name="adj1" fmla="val 121545"/>
              </a:avLst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5" name="直线箭头连接符 34"/>
          <p:cNvCxnSpPr>
            <a:stCxn id="6" idx="1"/>
          </p:cNvCxnSpPr>
          <p:nvPr/>
        </p:nvCxnSpPr>
        <p:spPr>
          <a:xfrm>
            <a:off x="1900239" y="3322163"/>
            <a:ext cx="4800599" cy="22289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组 38"/>
          <p:cNvGrpSpPr/>
          <p:nvPr/>
        </p:nvGrpSpPr>
        <p:grpSpPr>
          <a:xfrm>
            <a:off x="1521619" y="1511120"/>
            <a:ext cx="6267598" cy="1324058"/>
            <a:chOff x="1521619" y="1511120"/>
            <a:chExt cx="6267598" cy="1324058"/>
          </a:xfrm>
        </p:grpSpPr>
        <p:cxnSp>
          <p:nvCxnSpPr>
            <p:cNvPr id="37" name="肘形连接符 36"/>
            <p:cNvCxnSpPr>
              <a:stCxn id="7" idx="0"/>
              <a:endCxn id="6" idx="6"/>
            </p:cNvCxnSpPr>
            <p:nvPr/>
          </p:nvCxnSpPr>
          <p:spPr>
            <a:xfrm rot="16200000" flipH="1" flipV="1">
              <a:off x="4295897" y="-658141"/>
              <a:ext cx="719041" cy="6267598"/>
            </a:xfrm>
            <a:prstGeom prst="bentConnector3">
              <a:avLst>
                <a:gd name="adj1" fmla="val -31792"/>
              </a:avLst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文本框 37"/>
            <p:cNvSpPr txBox="1"/>
            <p:nvPr/>
          </p:nvSpPr>
          <p:spPr>
            <a:xfrm>
              <a:off x="3448304" y="1511120"/>
              <a:ext cx="2492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 smtClean="0">
                  <a:solidFill>
                    <a:srgbClr val="FF0000"/>
                  </a:solidFill>
                </a:rPr>
                <a:t>我厌倦了，要取消订阅</a:t>
              </a:r>
              <a:endParaRPr kumimoji="1" lang="zh-CN" altLang="en-US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4709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68 0.00023 L 0.36758 0.00023 " pathEditMode="relative" ptsTypes="AA">
                                      <p:cBhvr>
                                        <p:cTn id="1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141 0.00764 L 0.22422 -0.09722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41" y="-5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观察者模式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03288"/>
          </a:xfrm>
        </p:spPr>
        <p:txBody>
          <a:bodyPr/>
          <a:lstStyle/>
          <a:p>
            <a:r>
              <a:rPr kumimoji="1" lang="zh-CN" altLang="en-US" dirty="0" smtClean="0"/>
              <a:t>观察者模式定义了对象之间的一对多依赖，当一个对象改变状态时，它的所有依赖者都会收到通知并自动更新。</a:t>
            </a:r>
            <a:endParaRPr kumimoji="1"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1204913" y="3615809"/>
            <a:ext cx="2667000" cy="147732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 smtClean="0">
                <a:solidFill>
                  <a:srgbClr val="000080"/>
                </a:solidFill>
                <a:effectLst/>
              </a:rPr>
              <a:t>type </a:t>
            </a:r>
            <a:r>
              <a:rPr lang="en-US" altLang="zh-CN" dirty="0" smtClean="0"/>
              <a:t>Subject </a:t>
            </a:r>
            <a:r>
              <a:rPr lang="en-US" altLang="zh-CN" b="1" dirty="0" smtClean="0">
                <a:solidFill>
                  <a:srgbClr val="000080"/>
                </a:solidFill>
                <a:effectLst/>
              </a:rPr>
              <a:t>interface</a:t>
            </a:r>
            <a:r>
              <a:rPr lang="en-US" altLang="zh-CN" dirty="0" smtClean="0"/>
              <a:t>{</a:t>
            </a:r>
            <a:br>
              <a:rPr lang="en-US" altLang="zh-CN" dirty="0" smtClean="0"/>
            </a:br>
            <a:r>
              <a:rPr lang="en-US" altLang="zh-CN" dirty="0" smtClean="0"/>
              <a:t>   </a:t>
            </a:r>
            <a:r>
              <a:rPr lang="en-US" altLang="zh-CN" dirty="0" err="1" smtClean="0"/>
              <a:t>RegisterObserver</a:t>
            </a:r>
            <a:r>
              <a:rPr lang="en-US" altLang="zh-CN" dirty="0" smtClean="0"/>
              <a:t>()</a:t>
            </a:r>
            <a:br>
              <a:rPr lang="en-US" altLang="zh-CN" dirty="0" smtClean="0"/>
            </a:br>
            <a:r>
              <a:rPr lang="en-US" altLang="zh-CN" dirty="0" smtClean="0"/>
              <a:t>   </a:t>
            </a:r>
            <a:r>
              <a:rPr lang="en-US" altLang="zh-CN" dirty="0" err="1" smtClean="0"/>
              <a:t>RemoveObserver</a:t>
            </a:r>
            <a:r>
              <a:rPr lang="en-US" altLang="zh-CN" dirty="0" smtClean="0"/>
              <a:t>()</a:t>
            </a:r>
            <a:br>
              <a:rPr lang="en-US" altLang="zh-CN" dirty="0" smtClean="0"/>
            </a:br>
            <a:r>
              <a:rPr lang="en-US" altLang="zh-CN" dirty="0" smtClean="0"/>
              <a:t>   </a:t>
            </a:r>
            <a:r>
              <a:rPr lang="en-US" altLang="zh-CN" dirty="0" err="1" smtClean="0"/>
              <a:t>NotifyObserver</a:t>
            </a:r>
            <a:r>
              <a:rPr lang="en-US" altLang="zh-CN" dirty="0" smtClean="0"/>
              <a:t>()</a:t>
            </a:r>
            <a:br>
              <a:rPr lang="en-US" altLang="zh-CN" dirty="0" smtClean="0"/>
            </a:br>
            <a:r>
              <a:rPr lang="en-US" altLang="zh-CN" dirty="0" smtClean="0"/>
              <a:t>}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7055643" y="3892808"/>
            <a:ext cx="2938463" cy="92333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 smtClean="0">
                <a:solidFill>
                  <a:srgbClr val="000080"/>
                </a:solidFill>
                <a:effectLst/>
              </a:rPr>
              <a:t>type </a:t>
            </a:r>
            <a:r>
              <a:rPr lang="en-US" altLang="zh-CN" dirty="0" err="1" smtClean="0"/>
              <a:t>Oberserver</a:t>
            </a:r>
            <a:r>
              <a:rPr lang="en-US" altLang="zh-CN" dirty="0" smtClean="0"/>
              <a:t> </a:t>
            </a:r>
            <a:r>
              <a:rPr lang="en-US" altLang="zh-CN" b="1" dirty="0" smtClean="0">
                <a:solidFill>
                  <a:srgbClr val="000080"/>
                </a:solidFill>
                <a:effectLst/>
              </a:rPr>
              <a:t>interface</a:t>
            </a:r>
            <a:r>
              <a:rPr lang="en-US" altLang="zh-CN" dirty="0" smtClean="0"/>
              <a:t>{</a:t>
            </a:r>
            <a:br>
              <a:rPr lang="en-US" altLang="zh-CN" dirty="0" smtClean="0"/>
            </a:br>
            <a:r>
              <a:rPr lang="en-US" altLang="zh-CN" dirty="0" smtClean="0"/>
              <a:t>   Update()</a:t>
            </a:r>
            <a:br>
              <a:rPr lang="en-US" altLang="zh-CN" dirty="0" smtClean="0"/>
            </a:br>
            <a:r>
              <a:rPr lang="en-US" altLang="zh-CN" dirty="0" smtClean="0"/>
              <a:t>}</a:t>
            </a:r>
            <a:endParaRPr lang="zh-CN" altLang="en-US" dirty="0"/>
          </a:p>
        </p:txBody>
      </p:sp>
      <p:cxnSp>
        <p:nvCxnSpPr>
          <p:cNvPr id="11" name="直线箭头连接符 10"/>
          <p:cNvCxnSpPr>
            <a:stCxn id="8" idx="3"/>
            <a:endCxn id="9" idx="1"/>
          </p:cNvCxnSpPr>
          <p:nvPr/>
        </p:nvCxnSpPr>
        <p:spPr>
          <a:xfrm>
            <a:off x="3871913" y="4354473"/>
            <a:ext cx="318373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4217283" y="3902720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每个主题</a:t>
            </a:r>
            <a:r>
              <a:rPr kumimoji="1" lang="zh-CN" altLang="en-US" smtClean="0"/>
              <a:t>有很多观察者</a:t>
            </a:r>
            <a:endParaRPr kumimoji="1"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6710273" y="5277803"/>
            <a:ext cx="44149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只要一个对象实现了</a:t>
            </a:r>
            <a:r>
              <a:rPr kumimoji="1" lang="en-US" altLang="zh-CN" dirty="0" smtClean="0"/>
              <a:t>Update</a:t>
            </a:r>
            <a:r>
              <a:rPr kumimoji="1" lang="zh-CN" altLang="en-US" dirty="0" smtClean="0"/>
              <a:t>方法，即为一个观察者对象。当主题改变时，主题会调用观察者的</a:t>
            </a:r>
            <a:r>
              <a:rPr kumimoji="1" lang="en-US" altLang="zh-CN" dirty="0" smtClean="0"/>
              <a:t>Update</a:t>
            </a:r>
            <a:r>
              <a:rPr kumimoji="1" lang="zh-CN" altLang="en-US" dirty="0" smtClean="0"/>
              <a:t>方法</a:t>
            </a:r>
            <a:endParaRPr kumimoji="1"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1800225" y="312619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主题接口</a:t>
            </a:r>
            <a:endParaRPr kumimoji="1"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7855460" y="317236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观察者接口</a:t>
            </a:r>
            <a:endParaRPr kumimoji="1" lang="zh-CN" altLang="en-US" dirty="0"/>
          </a:p>
        </p:txBody>
      </p:sp>
      <p:sp>
        <p:nvSpPr>
          <p:cNvPr id="21" name="文本框 20"/>
          <p:cNvSpPr txBox="1"/>
          <p:nvPr/>
        </p:nvSpPr>
        <p:spPr>
          <a:xfrm>
            <a:off x="548164" y="5445859"/>
            <a:ext cx="47201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观察者调用此接口中的方法注册为观察者，或取消订阅。在</a:t>
            </a:r>
            <a:r>
              <a:rPr kumimoji="1" lang="zh-CN" altLang="en-US" dirty="0"/>
              <a:t>状态改变</a:t>
            </a:r>
            <a:r>
              <a:rPr kumimoji="1" lang="zh-CN" altLang="en-US" dirty="0" smtClean="0"/>
              <a:t>时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NotifyObserver</a:t>
            </a:r>
            <a:r>
              <a:rPr kumimoji="1" lang="zh-CN" altLang="en-US" dirty="0" smtClean="0"/>
              <a:t>方法会更新所有</a:t>
            </a:r>
            <a:r>
              <a:rPr kumimoji="1" lang="zh-CN" altLang="en-US" dirty="0"/>
              <a:t>当前观察者</a:t>
            </a:r>
            <a:r>
              <a:rPr kumimoji="1" lang="zh-CN" altLang="en-US" dirty="0" smtClean="0"/>
              <a:t>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7717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设计原则</a:t>
            </a:r>
            <a:r>
              <a:rPr kumimoji="1" lang="en-US" altLang="zh-CN" dirty="0" smtClean="0"/>
              <a:t>——</a:t>
            </a:r>
            <a:r>
              <a:rPr kumimoji="1" lang="zh-CN" altLang="en-US" dirty="0" smtClean="0"/>
              <a:t>松耦合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512459"/>
          </a:xfrm>
        </p:spPr>
        <p:txBody>
          <a:bodyPr/>
          <a:lstStyle/>
          <a:p>
            <a:r>
              <a:rPr kumimoji="1" lang="zh-CN" altLang="en-US" dirty="0" smtClean="0"/>
              <a:t>观察者模式提供了一种对象设计，让主题和观察者之间松耦合。两个对象之间松耦合，则它们可以交互，但不必清楚彼此的细节。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主题只知道观察者实现了</a:t>
            </a:r>
            <a:r>
              <a:rPr kumimoji="1" lang="en-US" altLang="zh-CN" dirty="0" smtClean="0"/>
              <a:t>Observer</a:t>
            </a:r>
            <a:r>
              <a:rPr kumimoji="1" lang="zh-CN" altLang="en-US" dirty="0" smtClean="0"/>
              <a:t>接口，而不必知道观察者的具体类是谁。主题唯一依赖的是一个实现</a:t>
            </a:r>
            <a:r>
              <a:rPr kumimoji="1" lang="en-US" altLang="zh-CN" dirty="0" smtClean="0"/>
              <a:t>Observer</a:t>
            </a:r>
            <a:r>
              <a:rPr kumimoji="1" lang="zh-CN" altLang="en-US" dirty="0" smtClean="0"/>
              <a:t>接口的对象列表。</a:t>
            </a:r>
            <a:endParaRPr kumimoji="1" lang="en-US" altLang="zh-CN" dirty="0"/>
          </a:p>
          <a:p>
            <a:r>
              <a:rPr kumimoji="1" lang="zh-CN" altLang="en-US" dirty="0" smtClean="0"/>
              <a:t>我们可以在其他需要的地方独立的复用主题或观察者。</a:t>
            </a:r>
            <a:endParaRPr kumimoji="1" lang="en-US" altLang="zh-CN" dirty="0" smtClean="0"/>
          </a:p>
        </p:txBody>
      </p:sp>
      <p:sp>
        <p:nvSpPr>
          <p:cNvPr id="4" name="横卷形 3"/>
          <p:cNvSpPr/>
          <p:nvPr/>
        </p:nvSpPr>
        <p:spPr>
          <a:xfrm>
            <a:off x="1711841" y="4338084"/>
            <a:ext cx="8516679" cy="2349795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/>
              <a:t>为了交互对象之间的松耦合设计而努力。改变其中一方，并不会影响另一方。只要它们之间的接口仍被</a:t>
            </a:r>
            <a:r>
              <a:rPr kumimoji="1" lang="zh-CN" altLang="en-US" sz="2400" dirty="0" smtClean="0"/>
              <a:t>遵守</a:t>
            </a:r>
            <a:r>
              <a:rPr kumimoji="1" lang="zh-CN" altLang="en-US" sz="2400" dirty="0"/>
              <a:t>，我们就可以自由的改变它们</a:t>
            </a:r>
            <a:r>
              <a:rPr kumimoji="1" lang="zh-CN" altLang="en-US" sz="2400" dirty="0" smtClean="0"/>
              <a:t>。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46802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来了一单生意</a:t>
            </a:r>
            <a:r>
              <a:rPr kumimoji="1" lang="en-US" altLang="zh-CN" dirty="0" smtClean="0"/>
              <a:t>——Internet</a:t>
            </a:r>
            <a:r>
              <a:rPr kumimoji="1" lang="zh-CN" altLang="en-US" dirty="0" smtClean="0"/>
              <a:t>气象观测站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3234" r="8706"/>
          <a:stretch/>
        </p:blipFill>
        <p:spPr>
          <a:xfrm>
            <a:off x="1712506" y="3577183"/>
            <a:ext cx="2444452" cy="184948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746" y="2677944"/>
            <a:ext cx="282311" cy="81829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475" y="3887227"/>
            <a:ext cx="262934" cy="64695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8939" y="4760179"/>
            <a:ext cx="355146" cy="741629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17258" y="333623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温度传感器</a:t>
            </a:r>
            <a:endParaRPr kumimoji="1"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72139" y="4326940"/>
            <a:ext cx="1411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湿度传感器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122898" y="526410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气压传感器</a:t>
            </a:r>
            <a:endParaRPr kumimoji="1"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2302113" y="544877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气象站</a:t>
            </a:r>
            <a:endParaRPr kumimoji="1" lang="zh-CN" altLang="en-US"/>
          </a:p>
        </p:txBody>
      </p:sp>
      <p:cxnSp>
        <p:nvCxnSpPr>
          <p:cNvPr id="14" name="直线连接符 13"/>
          <p:cNvCxnSpPr>
            <a:stCxn id="6" idx="3"/>
            <a:endCxn id="4" idx="1"/>
          </p:cNvCxnSpPr>
          <p:nvPr/>
        </p:nvCxnSpPr>
        <p:spPr>
          <a:xfrm>
            <a:off x="1244057" y="3087090"/>
            <a:ext cx="468449" cy="14148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线连接符 15"/>
          <p:cNvCxnSpPr>
            <a:stCxn id="7" idx="3"/>
            <a:endCxn id="4" idx="1"/>
          </p:cNvCxnSpPr>
          <p:nvPr/>
        </p:nvCxnSpPr>
        <p:spPr>
          <a:xfrm>
            <a:off x="1125409" y="4210705"/>
            <a:ext cx="587097" cy="2912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线连接符 17"/>
          <p:cNvCxnSpPr>
            <a:stCxn id="8" idx="3"/>
            <a:endCxn id="4" idx="1"/>
          </p:cNvCxnSpPr>
          <p:nvPr/>
        </p:nvCxnSpPr>
        <p:spPr>
          <a:xfrm flipV="1">
            <a:off x="1244085" y="4501925"/>
            <a:ext cx="468421" cy="6290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磁盘 18"/>
          <p:cNvSpPr/>
          <p:nvPr/>
        </p:nvSpPr>
        <p:spPr>
          <a:xfrm>
            <a:off x="5796238" y="4129713"/>
            <a:ext cx="2106948" cy="809045"/>
          </a:xfrm>
          <a:prstGeom prst="flowChartMagneticDisk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err="1" smtClean="0">
                <a:solidFill>
                  <a:sysClr val="windowText" lastClr="000000"/>
                </a:solidFill>
              </a:rPr>
              <a:t>WeatherData</a:t>
            </a:r>
            <a:r>
              <a:rPr kumimoji="1" lang="en-US" altLang="zh-CN" dirty="0" smtClean="0">
                <a:solidFill>
                  <a:sysClr val="windowText" lastClr="000000"/>
                </a:solidFill>
              </a:rPr>
              <a:t> </a:t>
            </a:r>
            <a:r>
              <a:rPr kumimoji="1" lang="zh-CN" altLang="en-US" dirty="0" smtClean="0">
                <a:solidFill>
                  <a:sysClr val="windowText" lastClr="000000"/>
                </a:solidFill>
              </a:rPr>
              <a:t>对象</a:t>
            </a:r>
            <a:endParaRPr kumimoji="1" lang="zh-CN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957966" y="4974647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气象站专利数据</a:t>
            </a:r>
            <a:endParaRPr kumimoji="1" lang="zh-CN" altLang="en-US" dirty="0"/>
          </a:p>
        </p:txBody>
      </p:sp>
      <p:sp>
        <p:nvSpPr>
          <p:cNvPr id="24" name="文本框 23"/>
          <p:cNvSpPr txBox="1"/>
          <p:nvPr/>
        </p:nvSpPr>
        <p:spPr>
          <a:xfrm>
            <a:off x="4460044" y="4093824"/>
            <a:ext cx="1335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追踪数据</a:t>
            </a:r>
            <a:endParaRPr kumimoji="1" lang="zh-CN" altLang="en-US" dirty="0"/>
          </a:p>
        </p:txBody>
      </p:sp>
      <p:cxnSp>
        <p:nvCxnSpPr>
          <p:cNvPr id="27" name="直线箭头连接符 26"/>
          <p:cNvCxnSpPr>
            <a:stCxn id="19" idx="2"/>
            <a:endCxn id="4" idx="3"/>
          </p:cNvCxnSpPr>
          <p:nvPr/>
        </p:nvCxnSpPr>
        <p:spPr>
          <a:xfrm flipH="1" flipV="1">
            <a:off x="4156958" y="4501925"/>
            <a:ext cx="1639280" cy="323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线箭头连接符 29"/>
          <p:cNvCxnSpPr>
            <a:stCxn id="19" idx="4"/>
            <a:endCxn id="45" idx="1"/>
          </p:cNvCxnSpPr>
          <p:nvPr/>
        </p:nvCxnSpPr>
        <p:spPr>
          <a:xfrm>
            <a:off x="7903186" y="4534236"/>
            <a:ext cx="1559828" cy="86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8359934" y="409382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显示</a:t>
            </a:r>
            <a:endParaRPr kumimoji="1" lang="zh-CN" altLang="en-US" dirty="0"/>
          </a:p>
        </p:txBody>
      </p:sp>
      <p:sp>
        <p:nvSpPr>
          <p:cNvPr id="33" name="文本框 32"/>
          <p:cNvSpPr txBox="1"/>
          <p:nvPr/>
        </p:nvSpPr>
        <p:spPr>
          <a:xfrm>
            <a:off x="9927589" y="613057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布告板</a:t>
            </a:r>
            <a:endParaRPr kumimoji="1"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1279972" y="5823936"/>
            <a:ext cx="318548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获取实际气象</a:t>
            </a:r>
            <a:r>
              <a:rPr kumimoji="1" lang="zh-CN" altLang="en-US" smtClean="0"/>
              <a:t>数据的物理装置</a:t>
            </a:r>
            <a:endParaRPr kumimoji="1"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5740905" y="5444470"/>
            <a:ext cx="330610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kumimoji="1"/>
            </a:lvl1pPr>
          </a:lstStyle>
          <a:p>
            <a:r>
              <a:rPr lang="en-US" altLang="zh-CN" dirty="0" err="1"/>
              <a:t>WeatherData</a:t>
            </a:r>
            <a:r>
              <a:rPr lang="zh-CN" altLang="en-US" dirty="0"/>
              <a:t>对象负责追踪目前的天气状况</a:t>
            </a:r>
          </a:p>
        </p:txBody>
      </p:sp>
      <p:pic>
        <p:nvPicPr>
          <p:cNvPr id="45" name="图片 44"/>
          <p:cNvPicPr>
            <a:picLocks noChangeAspect="1"/>
          </p:cNvPicPr>
          <p:nvPr/>
        </p:nvPicPr>
        <p:blipFill rotWithShape="1">
          <a:blip r:embed="rId6"/>
          <a:srcRect t="788" r="-426" b="17476"/>
          <a:stretch/>
        </p:blipFill>
        <p:spPr>
          <a:xfrm>
            <a:off x="9463014" y="3068502"/>
            <a:ext cx="1806314" cy="2948802"/>
          </a:xfrm>
          <a:prstGeom prst="rect">
            <a:avLst/>
          </a:prstGeom>
        </p:spPr>
      </p:pic>
      <p:sp>
        <p:nvSpPr>
          <p:cNvPr id="25" name="竖卷形 24"/>
          <p:cNvSpPr/>
          <p:nvPr/>
        </p:nvSpPr>
        <p:spPr>
          <a:xfrm>
            <a:off x="4023151" y="1654607"/>
            <a:ext cx="5051331" cy="1542838"/>
          </a:xfrm>
          <a:prstGeom prst="verticalScroll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dirty="0">
                <a:solidFill>
                  <a:srgbClr val="FF0000"/>
                </a:solidFill>
              </a:rPr>
              <a:t>我们的工作：建立一个应用，利用</a:t>
            </a:r>
            <a:r>
              <a:rPr kumimoji="1" lang="en-US" altLang="zh-CN" dirty="0" err="1">
                <a:solidFill>
                  <a:srgbClr val="FF0000"/>
                </a:solidFill>
              </a:rPr>
              <a:t>WeatherData</a:t>
            </a:r>
            <a:r>
              <a:rPr kumimoji="1" lang="zh-CN" altLang="en-US" dirty="0">
                <a:solidFill>
                  <a:srgbClr val="FF0000"/>
                </a:solidFill>
              </a:rPr>
              <a:t>对象获取数据，并更新三个布告板：当前状况、气象统计、天气预报等。</a:t>
            </a:r>
          </a:p>
        </p:txBody>
      </p:sp>
      <p:cxnSp>
        <p:nvCxnSpPr>
          <p:cNvPr id="5" name="直线连接符 4"/>
          <p:cNvCxnSpPr/>
          <p:nvPr/>
        </p:nvCxnSpPr>
        <p:spPr>
          <a:xfrm>
            <a:off x="5676405" y="3336235"/>
            <a:ext cx="0" cy="342082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4307184" y="6405872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气象站提供</a:t>
            </a:r>
            <a:endParaRPr kumimoji="1"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5748962" y="6405872"/>
            <a:ext cx="1359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我们的实现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68388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气象站的专利数据</a:t>
            </a:r>
            <a:r>
              <a:rPr kumimoji="1" lang="en-US" altLang="zh-CN" dirty="0" err="1" smtClean="0"/>
              <a:t>WeatherData</a:t>
            </a:r>
            <a:r>
              <a:rPr kumimoji="1" lang="zh-CN" altLang="en-US" dirty="0" smtClean="0"/>
              <a:t>源文件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4828251" y="2003092"/>
            <a:ext cx="6186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可获取最近的气象测量数据（温湿度气压，气象站已实现）</a:t>
            </a:r>
            <a:endParaRPr kumimoji="1"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527463" y="4829856"/>
            <a:ext cx="11193482" cy="17543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b="1" dirty="0" smtClean="0">
                <a:latin typeface="Apple Chancery" charset="0"/>
                <a:ea typeface="Apple Chancery" charset="0"/>
                <a:cs typeface="Apple Chancery" charset="0"/>
              </a:rPr>
              <a:t>We</a:t>
            </a:r>
            <a:r>
              <a:rPr kumimoji="1" lang="zh-CN" altLang="en-US" b="1" dirty="0" smtClean="0"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kumimoji="1" lang="en-US" altLang="zh-CN" b="1" dirty="0" smtClean="0">
                <a:latin typeface="Apple Chancery" charset="0"/>
                <a:ea typeface="Apple Chancery" charset="0"/>
                <a:cs typeface="Apple Chancery" charset="0"/>
              </a:rPr>
              <a:t>Know</a:t>
            </a:r>
            <a:r>
              <a:rPr kumimoji="1" lang="zh-CN" altLang="en-US" b="1" dirty="0" smtClean="0">
                <a:latin typeface="Apple Chancery" charset="0"/>
                <a:ea typeface="Apple Chancery" charset="0"/>
                <a:cs typeface="Apple Chancery" charset="0"/>
              </a:rPr>
              <a:t> </a:t>
            </a:r>
            <a:r>
              <a:rPr kumimoji="1" lang="en-US" altLang="zh-CN" b="1" dirty="0" smtClean="0">
                <a:latin typeface="Apple Chancery" charset="0"/>
                <a:ea typeface="Apple Chancery" charset="0"/>
                <a:cs typeface="Apple Chancery" charset="0"/>
              </a:rPr>
              <a:t>What: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err="1" smtClean="0"/>
              <a:t>WeatherData</a:t>
            </a:r>
            <a:r>
              <a:rPr kumimoji="1" lang="zh-CN" altLang="en-US" dirty="0" smtClean="0"/>
              <a:t>的三个</a:t>
            </a:r>
            <a:r>
              <a:rPr kumimoji="1" lang="en-US" altLang="zh-CN" dirty="0" smtClean="0"/>
              <a:t>Getter</a:t>
            </a:r>
            <a:r>
              <a:rPr kumimoji="1" lang="zh-CN" altLang="en-US" dirty="0" smtClean="0"/>
              <a:t>方法可以获取三个测量值，我们无需关心它们的实现</a:t>
            </a:r>
            <a:r>
              <a:rPr kumimoji="1" lang="zh-CN" altLang="en-US" dirty="0"/>
              <a:t>。</a:t>
            </a:r>
            <a:r>
              <a:rPr kumimoji="1" lang="zh-CN" altLang="en-US" dirty="0" smtClean="0"/>
              <a:t>当新的测量数据备妥时，</a:t>
            </a:r>
            <a:r>
              <a:rPr kumimoji="1" lang="en-US" altLang="zh-CN" dirty="0" err="1" smtClean="0"/>
              <a:t>MeasurementsChanged</a:t>
            </a:r>
            <a:r>
              <a:rPr kumimoji="1" lang="zh-CN" altLang="en-US" dirty="0" smtClean="0"/>
              <a:t>方法会被调用。（我们无需关心它们是如何被调用的）</a:t>
            </a:r>
            <a:endParaRPr kumimoji="1" lang="en-US" altLang="zh-CN" dirty="0" smtClean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 smtClean="0"/>
              <a:t>我们要实现三个使用天气数据的布告板：目前状况、气象统计、天气预报。一旦</a:t>
            </a:r>
            <a:r>
              <a:rPr kumimoji="1" lang="en-US" altLang="zh-CN" dirty="0" err="1" smtClean="0"/>
              <a:t>WeatherData</a:t>
            </a:r>
            <a:r>
              <a:rPr kumimoji="1" lang="zh-CN" altLang="en-US" dirty="0" smtClean="0"/>
              <a:t>有新的测量数据，这些布告必须马上更新。</a:t>
            </a:r>
            <a:endParaRPr kumimoji="1" lang="en-US" altLang="zh-CN" dirty="0" smtClean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 smtClean="0"/>
              <a:t>系统必须可扩展，让其他开发者可以定制新的布告板，用户也可以随心所欲添加或删除任何布告板。</a:t>
            </a:r>
            <a:endParaRPr kumimoji="1" lang="zh-CN" altLang="en-US" dirty="0"/>
          </a:p>
        </p:txBody>
      </p:sp>
      <p:sp>
        <p:nvSpPr>
          <p:cNvPr id="5" name="剪去单角的矩形 4"/>
          <p:cNvSpPr/>
          <p:nvPr/>
        </p:nvSpPr>
        <p:spPr>
          <a:xfrm>
            <a:off x="527463" y="2085704"/>
            <a:ext cx="3631406" cy="2270760"/>
          </a:xfrm>
          <a:prstGeom prst="snip1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solidFill>
                  <a:schemeClr val="tx1"/>
                </a:solidFill>
              </a:rPr>
              <a:t>type </a:t>
            </a:r>
            <a:r>
              <a:rPr lang="en-US" altLang="zh-CN" dirty="0" err="1">
                <a:solidFill>
                  <a:schemeClr val="tx1"/>
                </a:solidFill>
              </a:rPr>
              <a:t>WeatherDataItf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b="1" dirty="0">
                <a:solidFill>
                  <a:schemeClr val="tx1"/>
                </a:solidFill>
              </a:rPr>
              <a:t>interface</a:t>
            </a:r>
            <a:r>
              <a:rPr lang="en-US" altLang="zh-CN" dirty="0">
                <a:solidFill>
                  <a:schemeClr val="tx1"/>
                </a:solidFill>
              </a:rPr>
              <a:t>{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</a:t>
            </a:r>
            <a:r>
              <a:rPr lang="en-US" altLang="zh-CN" dirty="0" err="1">
                <a:solidFill>
                  <a:schemeClr val="tx1"/>
                </a:solidFill>
              </a:rPr>
              <a:t>GetTemperature</a:t>
            </a:r>
            <a:r>
              <a:rPr lang="en-US" altLang="zh-CN" dirty="0">
                <a:solidFill>
                  <a:schemeClr val="tx1"/>
                </a:solidFill>
              </a:rPr>
              <a:t>()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</a:t>
            </a:r>
            <a:r>
              <a:rPr lang="en-US" altLang="zh-CN" dirty="0" err="1">
                <a:solidFill>
                  <a:schemeClr val="tx1"/>
                </a:solidFill>
              </a:rPr>
              <a:t>GetHumidity</a:t>
            </a:r>
            <a:r>
              <a:rPr lang="en-US" altLang="zh-CN" dirty="0">
                <a:solidFill>
                  <a:schemeClr val="tx1"/>
                </a:solidFill>
              </a:rPr>
              <a:t>()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</a:t>
            </a:r>
            <a:r>
              <a:rPr lang="en-US" altLang="zh-CN" dirty="0" err="1">
                <a:solidFill>
                  <a:schemeClr val="tx1"/>
                </a:solidFill>
              </a:rPr>
              <a:t>GetPresure</a:t>
            </a:r>
            <a:r>
              <a:rPr lang="en-US" altLang="zh-CN" dirty="0">
                <a:solidFill>
                  <a:schemeClr val="tx1"/>
                </a:solidFill>
              </a:rPr>
              <a:t>()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</a:t>
            </a:r>
            <a:r>
              <a:rPr lang="en-US" altLang="zh-CN" dirty="0" err="1">
                <a:solidFill>
                  <a:srgbClr val="FF0000"/>
                </a:solidFill>
              </a:rPr>
              <a:t>MeasurementsChanged</a:t>
            </a:r>
            <a:r>
              <a:rPr lang="en-US" altLang="zh-CN" dirty="0" smtClean="0">
                <a:solidFill>
                  <a:srgbClr val="FF0000"/>
                </a:solidFill>
              </a:rPr>
              <a:t>()</a:t>
            </a:r>
          </a:p>
          <a:p>
            <a:r>
              <a:rPr lang="zh-CN" altLang="en-US" dirty="0" smtClean="0">
                <a:solidFill>
                  <a:srgbClr val="FF0000"/>
                </a:solidFill>
              </a:rPr>
              <a:t>   </a:t>
            </a:r>
            <a:r>
              <a:rPr lang="en-US" altLang="zh-CN" dirty="0" smtClean="0">
                <a:solidFill>
                  <a:srgbClr val="FF0000"/>
                </a:solidFill>
              </a:rPr>
              <a:t>//</a:t>
            </a:r>
            <a:r>
              <a:rPr lang="zh-CN" altLang="en-US" dirty="0" smtClean="0">
                <a:solidFill>
                  <a:srgbClr val="FF0000"/>
                </a:solidFill>
              </a:rPr>
              <a:t> 可以添加其他方法</a:t>
            </a:r>
            <a:r>
              <a:rPr lang="en-US" altLang="zh-CN" dirty="0">
                <a:solidFill>
                  <a:schemeClr val="tx1"/>
                </a:solidFill>
              </a:rPr>
              <a:t/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}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0" name="直线箭头连接符 9"/>
          <p:cNvCxnSpPr>
            <a:stCxn id="14" idx="1"/>
            <a:endCxn id="6" idx="1"/>
          </p:cNvCxnSpPr>
          <p:nvPr/>
        </p:nvCxnSpPr>
        <p:spPr>
          <a:xfrm flipV="1">
            <a:off x="3017520" y="2187758"/>
            <a:ext cx="1810731" cy="8457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右大括号 13"/>
          <p:cNvSpPr/>
          <p:nvPr/>
        </p:nvSpPr>
        <p:spPr>
          <a:xfrm>
            <a:off x="2697480" y="2729505"/>
            <a:ext cx="320040" cy="60805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剪去单角的矩形 15"/>
          <p:cNvSpPr/>
          <p:nvPr/>
        </p:nvSpPr>
        <p:spPr>
          <a:xfrm>
            <a:off x="4828251" y="3201173"/>
            <a:ext cx="5334964" cy="1269085"/>
          </a:xfrm>
          <a:prstGeom prst="snip1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i="1" dirty="0">
                <a:solidFill>
                  <a:schemeClr val="bg1">
                    <a:lumMod val="50000"/>
                  </a:schemeClr>
                </a:solidFill>
              </a:rPr>
              <a:t>//</a:t>
            </a:r>
            <a:r>
              <a:rPr lang="zh-CN" altLang="en-US" i="1" dirty="0">
                <a:solidFill>
                  <a:schemeClr val="bg1">
                    <a:lumMod val="50000"/>
                  </a:schemeClr>
                </a:solidFill>
              </a:rPr>
              <a:t>一旦气象测量数据更新，此方法会被调用</a:t>
            </a:r>
            <a:endParaRPr lang="en-US" altLang="zh-CN" b="1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altLang="zh-CN" b="1" dirty="0" err="1" smtClean="0">
                <a:solidFill>
                  <a:schemeClr val="tx1"/>
                </a:solidFill>
              </a:rPr>
              <a:t>func</a:t>
            </a:r>
            <a:r>
              <a:rPr lang="en-US" altLang="zh-CN" b="1" dirty="0" smtClean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(w *</a:t>
            </a:r>
            <a:r>
              <a:rPr lang="en-US" altLang="zh-CN" dirty="0" err="1">
                <a:solidFill>
                  <a:schemeClr val="tx1"/>
                </a:solidFill>
              </a:rPr>
              <a:t>WeatherData</a:t>
            </a:r>
            <a:r>
              <a:rPr lang="en-US" altLang="zh-CN" dirty="0">
                <a:solidFill>
                  <a:schemeClr val="tx1"/>
                </a:solidFill>
              </a:rPr>
              <a:t>) </a:t>
            </a:r>
            <a:r>
              <a:rPr lang="en-US" altLang="zh-CN" dirty="0" err="1">
                <a:solidFill>
                  <a:schemeClr val="tx1"/>
                </a:solidFill>
              </a:rPr>
              <a:t>MeasurementsChanged</a:t>
            </a:r>
            <a:r>
              <a:rPr lang="en-US" altLang="zh-CN" dirty="0" smtClean="0">
                <a:solidFill>
                  <a:schemeClr val="tx1"/>
                </a:solidFill>
              </a:rPr>
              <a:t>(){</a:t>
            </a:r>
          </a:p>
          <a:p>
            <a:r>
              <a:rPr lang="zh-CN" altLang="en-US" dirty="0" smtClean="0">
                <a:solidFill>
                  <a:schemeClr val="tx1"/>
                </a:solidFill>
              </a:rPr>
              <a:t>   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//</a:t>
            </a:r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</a:rPr>
              <a:t>我们的代码加在这</a:t>
            </a:r>
            <a:r>
              <a:rPr lang="en-US" altLang="zh-CN" dirty="0">
                <a:solidFill>
                  <a:schemeClr val="tx1"/>
                </a:solidFill>
              </a:rPr>
              <a:t/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}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cxnSp>
        <p:nvCxnSpPr>
          <p:cNvPr id="21" name="直线箭头连接符 20"/>
          <p:cNvCxnSpPr>
            <a:endCxn id="16" idx="2"/>
          </p:cNvCxnSpPr>
          <p:nvPr/>
        </p:nvCxnSpPr>
        <p:spPr>
          <a:xfrm>
            <a:off x="3307080" y="3596189"/>
            <a:ext cx="1521171" cy="2395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6247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这样实现？</a:t>
            </a:r>
            <a:endParaRPr kumimoji="1" lang="zh-CN" altLang="en-US" dirty="0"/>
          </a:p>
        </p:txBody>
      </p:sp>
      <p:sp>
        <p:nvSpPr>
          <p:cNvPr id="16" name="剪去单角的矩形 15"/>
          <p:cNvSpPr/>
          <p:nvPr/>
        </p:nvSpPr>
        <p:spPr>
          <a:xfrm>
            <a:off x="1055135" y="1774351"/>
            <a:ext cx="3631406" cy="4417904"/>
          </a:xfrm>
          <a:prstGeom prst="snip1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solidFill>
                  <a:schemeClr val="tx1"/>
                </a:solidFill>
              </a:rPr>
              <a:t>type </a:t>
            </a:r>
            <a:r>
              <a:rPr lang="zh-CN" altLang="en-US" b="1" dirty="0" smtClean="0">
                <a:solidFill>
                  <a:schemeClr val="tx1"/>
                </a:solidFill>
              </a:rPr>
              <a:t>（</a:t>
            </a:r>
            <a:endParaRPr lang="en-US" altLang="zh-CN" b="1" dirty="0" smtClean="0">
              <a:solidFill>
                <a:schemeClr val="tx1"/>
              </a:solidFill>
            </a:endParaRPr>
          </a:p>
          <a:p>
            <a:r>
              <a:rPr lang="en-US" altLang="zh-CN" dirty="0" err="1">
                <a:solidFill>
                  <a:schemeClr val="tx1"/>
                </a:solidFill>
              </a:rPr>
              <a:t>WeatherData</a:t>
            </a:r>
            <a:r>
              <a:rPr lang="en-US" altLang="zh-CN" dirty="0">
                <a:solidFill>
                  <a:schemeClr val="tx1"/>
                </a:solidFill>
              </a:rPr>
              <a:t> </a:t>
            </a:r>
            <a:r>
              <a:rPr lang="en-US" altLang="zh-CN" b="1" dirty="0" err="1">
                <a:solidFill>
                  <a:schemeClr val="tx1"/>
                </a:solidFill>
              </a:rPr>
              <a:t>struct</a:t>
            </a:r>
            <a:r>
              <a:rPr lang="en-US" altLang="zh-CN" b="1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{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   temp     float64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   humidity float64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   pressure float64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 smtClean="0">
                <a:solidFill>
                  <a:schemeClr val="tx1"/>
                </a:solidFill>
              </a:rPr>
              <a:t>}</a:t>
            </a:r>
            <a:endParaRPr kumimoji="1" lang="zh-CN" altLang="en-US" dirty="0">
              <a:solidFill>
                <a:schemeClr val="tx1"/>
              </a:solidFill>
            </a:endParaRPr>
          </a:p>
          <a:p>
            <a:endParaRPr lang="en-US" altLang="zh-CN" b="1" dirty="0">
              <a:solidFill>
                <a:schemeClr val="tx1"/>
              </a:solidFill>
            </a:endParaRPr>
          </a:p>
          <a:p>
            <a:r>
              <a:rPr lang="en-US" altLang="zh-CN" dirty="0" err="1" smtClean="0">
                <a:solidFill>
                  <a:schemeClr val="tx1"/>
                </a:solidFill>
              </a:rPr>
              <a:t>WeatherDataItf</a:t>
            </a:r>
            <a:r>
              <a:rPr lang="en-US" altLang="zh-CN" dirty="0" smtClean="0">
                <a:solidFill>
                  <a:schemeClr val="tx1"/>
                </a:solidFill>
              </a:rPr>
              <a:t> </a:t>
            </a:r>
            <a:r>
              <a:rPr lang="en-US" altLang="zh-CN" b="1" dirty="0">
                <a:solidFill>
                  <a:schemeClr val="tx1"/>
                </a:solidFill>
              </a:rPr>
              <a:t>interface</a:t>
            </a:r>
            <a:r>
              <a:rPr lang="en-US" altLang="zh-CN" dirty="0">
                <a:solidFill>
                  <a:schemeClr val="tx1"/>
                </a:solidFill>
              </a:rPr>
              <a:t>{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</a:t>
            </a:r>
            <a:r>
              <a:rPr lang="en-US" altLang="zh-CN" dirty="0" err="1">
                <a:solidFill>
                  <a:schemeClr val="tx1"/>
                </a:solidFill>
              </a:rPr>
              <a:t>GetTemperature</a:t>
            </a:r>
            <a:r>
              <a:rPr lang="en-US" altLang="zh-CN" dirty="0">
                <a:solidFill>
                  <a:schemeClr val="tx1"/>
                </a:solidFill>
              </a:rPr>
              <a:t>()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</a:t>
            </a:r>
            <a:r>
              <a:rPr lang="en-US" altLang="zh-CN" dirty="0" err="1">
                <a:solidFill>
                  <a:schemeClr val="tx1"/>
                </a:solidFill>
              </a:rPr>
              <a:t>GetHumidity</a:t>
            </a:r>
            <a:r>
              <a:rPr lang="en-US" altLang="zh-CN" dirty="0">
                <a:solidFill>
                  <a:schemeClr val="tx1"/>
                </a:solidFill>
              </a:rPr>
              <a:t>()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</a:t>
            </a:r>
            <a:r>
              <a:rPr lang="en-US" altLang="zh-CN" dirty="0" err="1">
                <a:solidFill>
                  <a:schemeClr val="tx1"/>
                </a:solidFill>
              </a:rPr>
              <a:t>GetPresure</a:t>
            </a:r>
            <a:r>
              <a:rPr lang="en-US" altLang="zh-CN" dirty="0">
                <a:solidFill>
                  <a:schemeClr val="tx1"/>
                </a:solidFill>
              </a:rPr>
              <a:t>()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</a:t>
            </a:r>
            <a:r>
              <a:rPr lang="en-US" altLang="zh-CN" dirty="0" err="1">
                <a:solidFill>
                  <a:srgbClr val="FF0000"/>
                </a:solidFill>
              </a:rPr>
              <a:t>MeasurementsChanged</a:t>
            </a:r>
            <a:r>
              <a:rPr lang="en-US" altLang="zh-CN" dirty="0" smtClean="0">
                <a:solidFill>
                  <a:srgbClr val="FF0000"/>
                </a:solidFill>
              </a:rPr>
              <a:t>()</a:t>
            </a:r>
          </a:p>
          <a:p>
            <a:r>
              <a:rPr lang="zh-CN" altLang="en-US" dirty="0" smtClean="0">
                <a:solidFill>
                  <a:srgbClr val="FF0000"/>
                </a:solidFill>
              </a:rPr>
              <a:t>   </a:t>
            </a:r>
            <a:r>
              <a:rPr lang="en-US" altLang="zh-CN" dirty="0" smtClean="0">
                <a:solidFill>
                  <a:srgbClr val="FF0000"/>
                </a:solidFill>
              </a:rPr>
              <a:t>//</a:t>
            </a:r>
            <a:r>
              <a:rPr lang="zh-CN" altLang="en-US" dirty="0" smtClean="0">
                <a:solidFill>
                  <a:srgbClr val="FF0000"/>
                </a:solidFill>
              </a:rPr>
              <a:t> 可以添加其他方法</a:t>
            </a:r>
            <a:r>
              <a:rPr lang="en-US" altLang="zh-CN" dirty="0">
                <a:solidFill>
                  <a:schemeClr val="tx1"/>
                </a:solidFill>
              </a:rPr>
              <a:t/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 smtClean="0">
                <a:solidFill>
                  <a:schemeClr val="tx1"/>
                </a:solidFill>
              </a:rPr>
              <a:t>}</a:t>
            </a:r>
          </a:p>
          <a:p>
            <a:r>
              <a:rPr lang="zh-CN" altLang="en-US" dirty="0" smtClean="0">
                <a:solidFill>
                  <a:schemeClr val="tx1"/>
                </a:solidFill>
              </a:rPr>
              <a:t>）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cxnSp>
        <p:nvCxnSpPr>
          <p:cNvPr id="22" name="肘形连接符 21"/>
          <p:cNvCxnSpPr>
            <a:stCxn id="16" idx="0"/>
            <a:endCxn id="12" idx="2"/>
          </p:cNvCxnSpPr>
          <p:nvPr/>
        </p:nvCxnSpPr>
        <p:spPr>
          <a:xfrm flipV="1">
            <a:off x="4686541" y="3540961"/>
            <a:ext cx="1485659" cy="44234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剪去单角的矩形 11"/>
          <p:cNvSpPr/>
          <p:nvPr/>
        </p:nvSpPr>
        <p:spPr>
          <a:xfrm>
            <a:off x="6172200" y="545983"/>
            <a:ext cx="6019800" cy="5989955"/>
          </a:xfrm>
          <a:prstGeom prst="snip1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i="1" dirty="0">
                <a:solidFill>
                  <a:schemeClr val="tx1"/>
                </a:solidFill>
              </a:rPr>
              <a:t>//</a:t>
            </a:r>
            <a:r>
              <a:rPr lang="zh-CN" altLang="en-US" i="1" dirty="0">
                <a:solidFill>
                  <a:schemeClr val="tx1"/>
                </a:solidFill>
              </a:rPr>
              <a:t>获得最近的测量值</a:t>
            </a:r>
            <a:r>
              <a:rPr lang="en-US" altLang="zh-CN" i="1" dirty="0">
                <a:solidFill>
                  <a:schemeClr val="tx1"/>
                </a:solidFill>
              </a:rPr>
              <a:t>(</a:t>
            </a:r>
            <a:r>
              <a:rPr lang="zh-CN" altLang="en-US" i="1" dirty="0">
                <a:solidFill>
                  <a:schemeClr val="tx1"/>
                </a:solidFill>
              </a:rPr>
              <a:t>气象站已经实现</a:t>
            </a:r>
            <a:r>
              <a:rPr lang="en-US" altLang="zh-CN" i="1" dirty="0">
                <a:solidFill>
                  <a:schemeClr val="tx1"/>
                </a:solidFill>
              </a:rPr>
              <a:t>)</a:t>
            </a:r>
            <a:br>
              <a:rPr lang="en-US" altLang="zh-CN" i="1" dirty="0">
                <a:solidFill>
                  <a:schemeClr val="tx1"/>
                </a:solidFill>
              </a:rPr>
            </a:br>
            <a:r>
              <a:rPr lang="en-US" altLang="zh-CN" b="1" dirty="0" err="1">
                <a:solidFill>
                  <a:schemeClr val="tx1"/>
                </a:solidFill>
              </a:rPr>
              <a:t>func</a:t>
            </a:r>
            <a:r>
              <a:rPr lang="en-US" altLang="zh-CN" b="1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(w *</a:t>
            </a:r>
            <a:r>
              <a:rPr lang="en-US" altLang="zh-CN" dirty="0" err="1">
                <a:solidFill>
                  <a:schemeClr val="tx1"/>
                </a:solidFill>
              </a:rPr>
              <a:t>WeatherData</a:t>
            </a:r>
            <a:r>
              <a:rPr lang="en-US" altLang="zh-CN" dirty="0">
                <a:solidFill>
                  <a:schemeClr val="tx1"/>
                </a:solidFill>
              </a:rPr>
              <a:t>) </a:t>
            </a:r>
            <a:r>
              <a:rPr lang="en-US" altLang="zh-CN" dirty="0" err="1">
                <a:solidFill>
                  <a:schemeClr val="tx1"/>
                </a:solidFill>
              </a:rPr>
              <a:t>GetTemperature</a:t>
            </a:r>
            <a:r>
              <a:rPr lang="en-US" altLang="zh-CN" dirty="0">
                <a:solidFill>
                  <a:schemeClr val="tx1"/>
                </a:solidFill>
              </a:rPr>
              <a:t>() {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</a:t>
            </a:r>
            <a:r>
              <a:rPr lang="en-US" altLang="zh-CN" i="1" dirty="0">
                <a:solidFill>
                  <a:schemeClr val="tx1"/>
                </a:solidFill>
              </a:rPr>
              <a:t>//</a:t>
            </a:r>
            <a:r>
              <a:rPr lang="en-US" altLang="zh-CN" i="1" dirty="0" err="1" smtClean="0">
                <a:solidFill>
                  <a:schemeClr val="tx1"/>
                </a:solidFill>
              </a:rPr>
              <a:t>w.temp</a:t>
            </a:r>
            <a:r>
              <a:rPr lang="zh-CN" altLang="en-US" i="1" dirty="0" smtClean="0">
                <a:solidFill>
                  <a:schemeClr val="tx1"/>
                </a:solidFill>
              </a:rPr>
              <a:t> </a:t>
            </a:r>
            <a:r>
              <a:rPr lang="en-US" altLang="zh-CN" i="1" dirty="0" smtClean="0">
                <a:solidFill>
                  <a:schemeClr val="tx1"/>
                </a:solidFill>
              </a:rPr>
              <a:t>=</a:t>
            </a:r>
            <a:r>
              <a:rPr lang="zh-CN" altLang="en-US" i="1" dirty="0" smtClean="0">
                <a:solidFill>
                  <a:schemeClr val="tx1"/>
                </a:solidFill>
              </a:rPr>
              <a:t> </a:t>
            </a:r>
            <a:r>
              <a:rPr lang="en-US" altLang="zh-CN" i="1" dirty="0" smtClean="0">
                <a:solidFill>
                  <a:schemeClr val="tx1"/>
                </a:solidFill>
              </a:rPr>
              <a:t>newest</a:t>
            </a:r>
            <a:r>
              <a:rPr lang="zh-CN" altLang="en-US" i="1" dirty="0" smtClean="0">
                <a:solidFill>
                  <a:schemeClr val="tx1"/>
                </a:solidFill>
              </a:rPr>
              <a:t> </a:t>
            </a:r>
            <a:r>
              <a:rPr lang="en-US" altLang="zh-CN" i="1" dirty="0" smtClean="0">
                <a:solidFill>
                  <a:schemeClr val="tx1"/>
                </a:solidFill>
              </a:rPr>
              <a:t>temp</a:t>
            </a:r>
            <a:r>
              <a:rPr lang="zh-CN" altLang="en-US" i="1" dirty="0" smtClean="0">
                <a:solidFill>
                  <a:schemeClr val="tx1"/>
                </a:solidFill>
              </a:rPr>
              <a:t> </a:t>
            </a:r>
            <a:r>
              <a:rPr lang="en-US" altLang="zh-CN" i="1" dirty="0" smtClean="0">
                <a:solidFill>
                  <a:schemeClr val="tx1"/>
                </a:solidFill>
              </a:rPr>
              <a:t>measurement</a:t>
            </a:r>
            <a:r>
              <a:rPr lang="zh-CN" altLang="en-US" i="1" dirty="0" smtClean="0">
                <a:solidFill>
                  <a:schemeClr val="tx1"/>
                </a:solidFill>
              </a:rPr>
              <a:t> </a:t>
            </a:r>
            <a:r>
              <a:rPr lang="en-US" altLang="zh-CN" i="1" dirty="0" smtClean="0">
                <a:solidFill>
                  <a:schemeClr val="tx1"/>
                </a:solidFill>
              </a:rPr>
              <a:t>data</a:t>
            </a:r>
            <a:r>
              <a:rPr lang="en-US" altLang="zh-CN" i="1" dirty="0">
                <a:solidFill>
                  <a:schemeClr val="tx1"/>
                </a:solidFill>
              </a:rPr>
              <a:t/>
            </a:r>
            <a:br>
              <a:rPr lang="en-US" altLang="zh-CN" i="1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}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b="1" dirty="0" err="1">
                <a:solidFill>
                  <a:schemeClr val="tx1"/>
                </a:solidFill>
              </a:rPr>
              <a:t>func</a:t>
            </a:r>
            <a:r>
              <a:rPr lang="en-US" altLang="zh-CN" b="1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(w *</a:t>
            </a:r>
            <a:r>
              <a:rPr lang="en-US" altLang="zh-CN" dirty="0" err="1">
                <a:solidFill>
                  <a:schemeClr val="tx1"/>
                </a:solidFill>
              </a:rPr>
              <a:t>WeatherData</a:t>
            </a:r>
            <a:r>
              <a:rPr lang="en-US" altLang="zh-CN" dirty="0">
                <a:solidFill>
                  <a:schemeClr val="tx1"/>
                </a:solidFill>
              </a:rPr>
              <a:t>) </a:t>
            </a:r>
            <a:r>
              <a:rPr lang="en-US" altLang="zh-CN" dirty="0" err="1">
                <a:solidFill>
                  <a:schemeClr val="tx1"/>
                </a:solidFill>
              </a:rPr>
              <a:t>GetHumidity</a:t>
            </a:r>
            <a:r>
              <a:rPr lang="en-US" altLang="zh-CN" dirty="0">
                <a:solidFill>
                  <a:schemeClr val="tx1"/>
                </a:solidFill>
              </a:rPr>
              <a:t>() {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</a:t>
            </a:r>
            <a:r>
              <a:rPr lang="en-US" altLang="zh-CN" i="1" dirty="0">
                <a:solidFill>
                  <a:schemeClr val="tx1"/>
                </a:solidFill>
              </a:rPr>
              <a:t>//</a:t>
            </a:r>
            <a:r>
              <a:rPr lang="en-US" altLang="zh-CN" i="1" dirty="0" err="1" smtClean="0">
                <a:solidFill>
                  <a:schemeClr val="tx1"/>
                </a:solidFill>
              </a:rPr>
              <a:t>w.humidity</a:t>
            </a:r>
            <a:r>
              <a:rPr lang="zh-CN" altLang="en-US" i="1" dirty="0" smtClean="0">
                <a:solidFill>
                  <a:schemeClr val="tx1"/>
                </a:solidFill>
              </a:rPr>
              <a:t> </a:t>
            </a:r>
            <a:r>
              <a:rPr lang="en-US" altLang="zh-CN" i="1" dirty="0" smtClean="0">
                <a:solidFill>
                  <a:schemeClr val="tx1"/>
                </a:solidFill>
              </a:rPr>
              <a:t>=</a:t>
            </a:r>
            <a:r>
              <a:rPr lang="zh-CN" altLang="en-US" i="1" dirty="0" smtClean="0">
                <a:solidFill>
                  <a:schemeClr val="tx1"/>
                </a:solidFill>
              </a:rPr>
              <a:t> </a:t>
            </a:r>
            <a:r>
              <a:rPr lang="en-US" altLang="zh-CN" i="1" dirty="0">
                <a:solidFill>
                  <a:schemeClr val="tx1"/>
                </a:solidFill>
              </a:rPr>
              <a:t>newest</a:t>
            </a:r>
            <a:r>
              <a:rPr lang="zh-CN" altLang="en-US" i="1" dirty="0">
                <a:solidFill>
                  <a:schemeClr val="tx1"/>
                </a:solidFill>
              </a:rPr>
              <a:t> </a:t>
            </a:r>
            <a:r>
              <a:rPr lang="en-US" altLang="zh-CN" i="1" dirty="0" smtClean="0">
                <a:solidFill>
                  <a:schemeClr val="tx1"/>
                </a:solidFill>
              </a:rPr>
              <a:t>humidity measurement</a:t>
            </a:r>
            <a:r>
              <a:rPr lang="zh-CN" altLang="en-US" i="1" dirty="0" smtClean="0">
                <a:solidFill>
                  <a:schemeClr val="tx1"/>
                </a:solidFill>
              </a:rPr>
              <a:t> </a:t>
            </a:r>
            <a:r>
              <a:rPr lang="en-US" altLang="zh-CN" i="1" dirty="0">
                <a:solidFill>
                  <a:schemeClr val="tx1"/>
                </a:solidFill>
              </a:rPr>
              <a:t/>
            </a:r>
            <a:br>
              <a:rPr lang="en-US" altLang="zh-CN" i="1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}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b="1" dirty="0" err="1">
                <a:solidFill>
                  <a:schemeClr val="tx1"/>
                </a:solidFill>
              </a:rPr>
              <a:t>func</a:t>
            </a:r>
            <a:r>
              <a:rPr lang="en-US" altLang="zh-CN" b="1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(w *</a:t>
            </a:r>
            <a:r>
              <a:rPr lang="en-US" altLang="zh-CN" dirty="0" err="1">
                <a:solidFill>
                  <a:schemeClr val="tx1"/>
                </a:solidFill>
              </a:rPr>
              <a:t>WeatherData</a:t>
            </a:r>
            <a:r>
              <a:rPr lang="en-US" altLang="zh-CN" dirty="0">
                <a:solidFill>
                  <a:schemeClr val="tx1"/>
                </a:solidFill>
              </a:rPr>
              <a:t>) </a:t>
            </a:r>
            <a:r>
              <a:rPr lang="en-US" altLang="zh-CN" dirty="0" err="1">
                <a:solidFill>
                  <a:schemeClr val="tx1"/>
                </a:solidFill>
              </a:rPr>
              <a:t>GetPresure</a:t>
            </a:r>
            <a:r>
              <a:rPr lang="en-US" altLang="zh-CN" dirty="0">
                <a:solidFill>
                  <a:schemeClr val="tx1"/>
                </a:solidFill>
              </a:rPr>
              <a:t>() {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</a:t>
            </a:r>
            <a:r>
              <a:rPr lang="en-US" altLang="zh-CN" i="1" dirty="0">
                <a:solidFill>
                  <a:schemeClr val="tx1"/>
                </a:solidFill>
              </a:rPr>
              <a:t>//</a:t>
            </a:r>
            <a:r>
              <a:rPr lang="en-US" altLang="zh-CN" i="1" dirty="0" err="1" smtClean="0">
                <a:solidFill>
                  <a:schemeClr val="tx1"/>
                </a:solidFill>
              </a:rPr>
              <a:t>w.pressure</a:t>
            </a:r>
            <a:r>
              <a:rPr lang="en-US" altLang="zh-CN" i="1" dirty="0" smtClean="0">
                <a:solidFill>
                  <a:schemeClr val="tx1"/>
                </a:solidFill>
              </a:rPr>
              <a:t> = </a:t>
            </a:r>
            <a:r>
              <a:rPr lang="en-US" altLang="zh-CN" i="1" dirty="0">
                <a:solidFill>
                  <a:schemeClr val="tx1"/>
                </a:solidFill>
              </a:rPr>
              <a:t>newest</a:t>
            </a:r>
            <a:r>
              <a:rPr lang="zh-CN" altLang="en-US" i="1" dirty="0">
                <a:solidFill>
                  <a:schemeClr val="tx1"/>
                </a:solidFill>
              </a:rPr>
              <a:t> </a:t>
            </a:r>
            <a:r>
              <a:rPr lang="en-US" altLang="zh-CN" i="1" dirty="0" err="1" smtClean="0">
                <a:solidFill>
                  <a:schemeClr val="tx1"/>
                </a:solidFill>
              </a:rPr>
              <a:t>Presure</a:t>
            </a:r>
            <a:r>
              <a:rPr lang="en-US" altLang="zh-CN" i="1" dirty="0" smtClean="0">
                <a:solidFill>
                  <a:schemeClr val="tx1"/>
                </a:solidFill>
              </a:rPr>
              <a:t> measurement</a:t>
            </a:r>
            <a:r>
              <a:rPr lang="zh-CN" altLang="en-US" i="1" dirty="0" smtClean="0">
                <a:solidFill>
                  <a:schemeClr val="tx1"/>
                </a:solidFill>
              </a:rPr>
              <a:t> </a:t>
            </a:r>
            <a:r>
              <a:rPr lang="en-US" altLang="zh-CN" i="1" dirty="0">
                <a:solidFill>
                  <a:schemeClr val="tx1"/>
                </a:solidFill>
              </a:rPr>
              <a:t/>
            </a:r>
            <a:br>
              <a:rPr lang="en-US" altLang="zh-CN" i="1" dirty="0">
                <a:solidFill>
                  <a:schemeClr val="tx1"/>
                </a:solidFill>
              </a:rPr>
            </a:br>
            <a:r>
              <a:rPr lang="en-US" altLang="zh-CN" dirty="0" smtClean="0">
                <a:solidFill>
                  <a:schemeClr val="tx1"/>
                </a:solidFill>
              </a:rPr>
              <a:t>}</a:t>
            </a:r>
          </a:p>
          <a:p>
            <a:endParaRPr kumimoji="1" lang="en-US" altLang="zh-CN" dirty="0">
              <a:solidFill>
                <a:schemeClr val="tx1"/>
              </a:solidFill>
            </a:endParaRPr>
          </a:p>
          <a:p>
            <a:r>
              <a:rPr lang="en-US" altLang="zh-CN" i="1" dirty="0">
                <a:solidFill>
                  <a:schemeClr val="tx1"/>
                </a:solidFill>
              </a:rPr>
              <a:t>//</a:t>
            </a:r>
            <a:r>
              <a:rPr lang="zh-CN" altLang="en-US" i="1" dirty="0">
                <a:solidFill>
                  <a:schemeClr val="tx1"/>
                </a:solidFill>
              </a:rPr>
              <a:t>一旦气象测量数据更新，此方法会被调用</a:t>
            </a:r>
            <a:r>
              <a:rPr lang="en-US" altLang="zh-CN" i="1" dirty="0">
                <a:solidFill>
                  <a:schemeClr val="tx1"/>
                </a:solidFill>
              </a:rPr>
              <a:t>,</a:t>
            </a:r>
            <a:r>
              <a:rPr lang="zh-CN" altLang="en-US" i="1" dirty="0">
                <a:solidFill>
                  <a:schemeClr val="tx1"/>
                </a:solidFill>
              </a:rPr>
              <a:t>需要实现</a:t>
            </a:r>
            <a:endParaRPr kumimoji="1" lang="zh-CN" altLang="en-US" dirty="0">
              <a:solidFill>
                <a:schemeClr val="tx1"/>
              </a:solidFill>
            </a:endParaRPr>
          </a:p>
          <a:p>
            <a:r>
              <a:rPr lang="en-US" altLang="zh-CN" b="1" dirty="0" err="1">
                <a:solidFill>
                  <a:schemeClr val="tx1"/>
                </a:solidFill>
              </a:rPr>
              <a:t>func</a:t>
            </a:r>
            <a:r>
              <a:rPr lang="en-US" altLang="zh-CN" b="1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(w *</a:t>
            </a:r>
            <a:r>
              <a:rPr lang="en-US" altLang="zh-CN" dirty="0" err="1">
                <a:solidFill>
                  <a:schemeClr val="tx1"/>
                </a:solidFill>
              </a:rPr>
              <a:t>WeatherData</a:t>
            </a:r>
            <a:r>
              <a:rPr lang="en-US" altLang="zh-CN" dirty="0">
                <a:solidFill>
                  <a:schemeClr val="tx1"/>
                </a:solidFill>
              </a:rPr>
              <a:t>) </a:t>
            </a:r>
            <a:r>
              <a:rPr lang="en-US" altLang="zh-CN" dirty="0" err="1">
                <a:solidFill>
                  <a:srgbClr val="FF0000"/>
                </a:solidFill>
              </a:rPr>
              <a:t>MeasurementsChanged</a:t>
            </a:r>
            <a:r>
              <a:rPr lang="en-US" altLang="zh-CN" dirty="0">
                <a:solidFill>
                  <a:schemeClr val="tx1"/>
                </a:solidFill>
              </a:rPr>
              <a:t>() {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</a:t>
            </a:r>
            <a:r>
              <a:rPr lang="en-US" altLang="zh-CN" dirty="0" err="1">
                <a:solidFill>
                  <a:schemeClr val="tx1"/>
                </a:solidFill>
              </a:rPr>
              <a:t>w.GetTemperature</a:t>
            </a:r>
            <a:r>
              <a:rPr lang="en-US" altLang="zh-CN" dirty="0">
                <a:solidFill>
                  <a:schemeClr val="tx1"/>
                </a:solidFill>
              </a:rPr>
              <a:t>()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</a:t>
            </a:r>
            <a:r>
              <a:rPr lang="en-US" altLang="zh-CN" dirty="0" err="1">
                <a:solidFill>
                  <a:schemeClr val="tx1"/>
                </a:solidFill>
              </a:rPr>
              <a:t>w.GetHumidity</a:t>
            </a:r>
            <a:r>
              <a:rPr lang="en-US" altLang="zh-CN" dirty="0">
                <a:solidFill>
                  <a:schemeClr val="tx1"/>
                </a:solidFill>
              </a:rPr>
              <a:t>()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</a:t>
            </a:r>
            <a:r>
              <a:rPr lang="en-US" altLang="zh-CN" dirty="0" err="1">
                <a:solidFill>
                  <a:schemeClr val="tx1"/>
                </a:solidFill>
              </a:rPr>
              <a:t>w.GetPresure</a:t>
            </a:r>
            <a:r>
              <a:rPr lang="en-US" altLang="zh-CN" dirty="0">
                <a:solidFill>
                  <a:schemeClr val="tx1"/>
                </a:solidFill>
              </a:rPr>
              <a:t>()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/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</a:t>
            </a:r>
            <a:r>
              <a:rPr lang="en-US" altLang="zh-CN" dirty="0" err="1">
                <a:solidFill>
                  <a:schemeClr val="tx1"/>
                </a:solidFill>
              </a:rPr>
              <a:t>currentConditionDisplay.Update</a:t>
            </a:r>
            <a:r>
              <a:rPr lang="en-US" altLang="zh-CN" dirty="0">
                <a:solidFill>
                  <a:schemeClr val="tx1"/>
                </a:solidFill>
              </a:rPr>
              <a:t>(*w)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</a:t>
            </a:r>
            <a:r>
              <a:rPr lang="en-US" altLang="zh-CN" dirty="0" err="1">
                <a:solidFill>
                  <a:schemeClr val="tx1"/>
                </a:solidFill>
              </a:rPr>
              <a:t>statisticsDisplay.Update</a:t>
            </a:r>
            <a:r>
              <a:rPr lang="en-US" altLang="zh-CN" dirty="0">
                <a:solidFill>
                  <a:schemeClr val="tx1"/>
                </a:solidFill>
              </a:rPr>
              <a:t>(*w)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   </a:t>
            </a:r>
            <a:r>
              <a:rPr lang="en-US" altLang="zh-CN" dirty="0" err="1">
                <a:solidFill>
                  <a:schemeClr val="tx1"/>
                </a:solidFill>
              </a:rPr>
              <a:t>forecastDisplay.Update</a:t>
            </a:r>
            <a:r>
              <a:rPr lang="en-US" altLang="zh-CN" dirty="0">
                <a:solidFill>
                  <a:schemeClr val="tx1"/>
                </a:solidFill>
              </a:rPr>
              <a:t>(*w)</a:t>
            </a:r>
            <a:br>
              <a:rPr lang="en-US" altLang="zh-CN" dirty="0">
                <a:solidFill>
                  <a:schemeClr val="tx1"/>
                </a:solidFill>
              </a:rPr>
            </a:br>
            <a:r>
              <a:rPr lang="en-US" altLang="zh-CN" dirty="0">
                <a:solidFill>
                  <a:schemeClr val="tx1"/>
                </a:solidFill>
              </a:rPr>
              <a:t>}</a:t>
            </a:r>
            <a:endParaRPr kumimoji="1" lang="zh-CN" altLang="en-US" dirty="0">
              <a:solidFill>
                <a:schemeClr val="tx1"/>
              </a:solidFill>
            </a:endParaRPr>
          </a:p>
          <a:p>
            <a:endParaRPr kumimoji="1"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373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缺陷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针对具体实现，而非针对接口编程</a:t>
            </a:r>
            <a:r>
              <a:rPr kumimoji="1" lang="en-US" altLang="zh-CN" dirty="0" smtClean="0"/>
              <a:t>——</a:t>
            </a:r>
            <a:r>
              <a:rPr kumimoji="1" lang="zh-CN" altLang="en-US" dirty="0" smtClean="0"/>
              <a:t>没有针对父类布告板编程。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对于每个新的布告板，我们都得修改自己的代码。也因此无法在运行时动态的增删布告板。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没有封装改变的部分（布告板的</a:t>
            </a:r>
            <a:r>
              <a:rPr kumimoji="1" lang="en-US" altLang="zh-CN" dirty="0" smtClean="0"/>
              <a:t>update</a:t>
            </a:r>
            <a:r>
              <a:rPr kumimoji="1" lang="zh-CN" altLang="en-US" dirty="0" smtClean="0"/>
              <a:t>）。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6767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16864</TotalTime>
  <Words>949</Words>
  <Application>Microsoft Macintosh PowerPoint</Application>
  <PresentationFormat>宽屏</PresentationFormat>
  <Paragraphs>145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4" baseType="lpstr">
      <vt:lpstr>Apple Chancery</vt:lpstr>
      <vt:lpstr>DengXian</vt:lpstr>
      <vt:lpstr>DengXian Light</vt:lpstr>
      <vt:lpstr>Mangal</vt:lpstr>
      <vt:lpstr>Arial</vt:lpstr>
      <vt:lpstr>Office 主题</vt:lpstr>
      <vt:lpstr>设计模式研讨（二） 观察者模式（Observer Pattern）</vt:lpstr>
      <vt:lpstr>观察者模式是什么？</vt:lpstr>
      <vt:lpstr>举个🌰</vt:lpstr>
      <vt:lpstr>观察者模式</vt:lpstr>
      <vt:lpstr>设计原则——松耦合</vt:lpstr>
      <vt:lpstr>来了一单生意——Internet气象观测站</vt:lpstr>
      <vt:lpstr>气象站的专利数据WeatherData源文件</vt:lpstr>
      <vt:lpstr>这样实现？</vt:lpstr>
      <vt:lpstr>缺陷</vt:lpstr>
      <vt:lpstr>利用观察者模式</vt:lpstr>
      <vt:lpstr>类图</vt:lpstr>
      <vt:lpstr>主题实现</vt:lpstr>
      <vt:lpstr>观察者实现（1/2）</vt:lpstr>
      <vt:lpstr>观察者实现（2/2）</vt:lpstr>
      <vt:lpstr>启动测试</vt:lpstr>
      <vt:lpstr>讨论</vt:lpstr>
      <vt:lpstr>设置推送标记位</vt:lpstr>
      <vt:lpstr>总结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设计模式研讨（二） 观察者模式（Observer Pattern）</dc:title>
  <dc:creator>Microsoft Office 用户</dc:creator>
  <cp:lastModifiedBy>Microsoft Office 用户</cp:lastModifiedBy>
  <cp:revision>133</cp:revision>
  <dcterms:created xsi:type="dcterms:W3CDTF">2019-03-31T01:50:36Z</dcterms:created>
  <dcterms:modified xsi:type="dcterms:W3CDTF">2019-05-15T15:54:32Z</dcterms:modified>
</cp:coreProperties>
</file>

<file path=docProps/thumbnail.jpeg>
</file>